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6" r:id="rId2"/>
    <p:sldId id="272" r:id="rId3"/>
    <p:sldId id="283" r:id="rId4"/>
    <p:sldId id="284" r:id="rId5"/>
    <p:sldId id="285" r:id="rId6"/>
    <p:sldId id="286" r:id="rId7"/>
    <p:sldId id="287" r:id="rId8"/>
    <p:sldId id="288" r:id="rId9"/>
    <p:sldId id="289" r:id="rId10"/>
    <p:sldId id="290" r:id="rId11"/>
    <p:sldId id="28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99" autoAdjust="0"/>
  </p:normalViewPr>
  <p:slideViewPr>
    <p:cSldViewPr snapToGrid="0">
      <p:cViewPr varScale="1">
        <p:scale>
          <a:sx n="52" d="100"/>
          <a:sy n="52" d="100"/>
        </p:scale>
        <p:origin x="40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28.08.2023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‹Nr.›</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31306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28.08.2023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‹Nr.›</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28.08.2023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28.08.2023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28.08.2023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28.08.2023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28.08.2023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28.08.2023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28.08.2023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‹Nr.›</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425514"/>
            <a:ext cx="5624511" cy="1258887"/>
          </a:xfrm>
        </p:spPr>
        <p:txBody>
          <a:bodyPr/>
          <a:lstStyle/>
          <a:p>
            <a:pPr>
              <a:defRPr/>
            </a:pPr>
            <a:r>
              <a:rPr lang="de-DE" sz="4800" dirty="0" err="1"/>
              <a:t>Filling</a:t>
            </a:r>
            <a:r>
              <a:rPr lang="de-DE" sz="4800" dirty="0"/>
              <a:t> </a:t>
            </a:r>
            <a:r>
              <a:rPr lang="de-DE" sz="4800" dirty="0" err="1"/>
              <a:t>vessels</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This material is provided by the </a:t>
            </a:r>
            <a:r>
              <a:rPr lang="en-GB" sz="2000" u="sng" dirty="0" err="1">
                <a:solidFill>
                  <a:srgbClr val="0563C1"/>
                </a:solidFill>
                <a:effectLst/>
                <a:latin typeface="+mn-lt"/>
                <a:ea typeface="Calibri" panose="020F0502020204030204" pitchFamily="34" charset="0"/>
                <a:cs typeface="Times New Roman" panose="02020603050405020304" pitchFamily="18" charset="0"/>
                <a:hlinkClick r:id="rId3"/>
              </a:rPr>
              <a:t>FunThink</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3"/>
              </a:rPr>
              <a:t> team</a:t>
            </a:r>
            <a:r>
              <a:rPr lang="en-GB" sz="2000" dirty="0">
                <a:effectLst/>
                <a:latin typeface="+mn-lt"/>
                <a:ea typeface="Calibri" panose="020F0502020204030204" pitchFamily="34" charset="0"/>
                <a:cs typeface="Times New Roman" panose="02020603050405020304" pitchFamily="18" charset="0"/>
              </a:rPr>
              <a:t>, responsible institution: </a:t>
            </a:r>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Ludwigsburg University of Education </a:t>
            </a:r>
            <a:endParaRPr lang="de-DE" sz="2000" dirty="0">
              <a:effectLst/>
              <a:latin typeface="+mn-lt"/>
              <a:ea typeface="Calibri" panose="020F0502020204030204" pitchFamily="34" charset="0"/>
              <a:cs typeface="Times New Roman" panose="02020603050405020304" pitchFamily="18" charset="0"/>
            </a:endParaRPr>
          </a:p>
          <a:p>
            <a:pPr marL="0" indent="0">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Unless otherwise noted, this work and its contents are licensed under a Creative Commons License (</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4"/>
              </a:rPr>
              <a:t>CC BY-SA 4.0</a:t>
            </a:r>
            <a:r>
              <a:rPr lang="en-GB" sz="2000" dirty="0">
                <a:effectLst/>
                <a:latin typeface="+mn-lt"/>
                <a:ea typeface="Calibri" panose="020F0502020204030204" pitchFamily="34" charset="0"/>
                <a:cs typeface="Times New Roman" panose="02020603050405020304" pitchFamily="18" charset="0"/>
              </a:rPr>
              <a:t>). Excluded are funding logos and CC icons / module icons.</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82400-9BD3-4778-90BD-185737B56C1E}"/>
              </a:ext>
            </a:extLst>
          </p:cNvPr>
          <p:cNvSpPr>
            <a:spLocks noGrp="1"/>
          </p:cNvSpPr>
          <p:nvPr>
            <p:ph type="title"/>
          </p:nvPr>
        </p:nvSpPr>
        <p:spPr/>
        <p:txBody>
          <a:bodyPr/>
          <a:lstStyle/>
          <a:p>
            <a:r>
              <a:rPr lang="en-US" dirty="0"/>
              <a:t>B. Which graph matches the vessel?</a:t>
            </a:r>
          </a:p>
        </p:txBody>
      </p:sp>
      <p:sp>
        <p:nvSpPr>
          <p:cNvPr id="4" name="Datumsplatzhalter 3">
            <a:extLst>
              <a:ext uri="{FF2B5EF4-FFF2-40B4-BE49-F238E27FC236}">
                <a16:creationId xmlns:a16="http://schemas.microsoft.com/office/drawing/2014/main" id="{DB5282F7-3567-4FE1-A02F-6847A81D62F7}"/>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B3B907A1-24D0-4520-95F6-A4C9CB99989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0C4831F-6028-4083-87C4-7637A48C443E}"/>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27" name="Grafik 26">
            <a:extLst>
              <a:ext uri="{FF2B5EF4-FFF2-40B4-BE49-F238E27FC236}">
                <a16:creationId xmlns:a16="http://schemas.microsoft.com/office/drawing/2014/main" id="{DE181E2B-86A7-4CDC-85CC-65118B11DA44}"/>
              </a:ext>
            </a:extLst>
          </p:cNvPr>
          <p:cNvPicPr>
            <a:picLocks noChangeAspect="1"/>
          </p:cNvPicPr>
          <p:nvPr/>
        </p:nvPicPr>
        <p:blipFill>
          <a:blip r:embed="rId3"/>
          <a:stretch>
            <a:fillRect/>
          </a:stretch>
        </p:blipFill>
        <p:spPr>
          <a:xfrm>
            <a:off x="2113459" y="1645997"/>
            <a:ext cx="1368152" cy="1381565"/>
          </a:xfrm>
          <a:prstGeom prst="rect">
            <a:avLst/>
          </a:prstGeom>
        </p:spPr>
      </p:pic>
      <p:sp>
        <p:nvSpPr>
          <p:cNvPr id="28" name="Text Box 3">
            <a:extLst>
              <a:ext uri="{FF2B5EF4-FFF2-40B4-BE49-F238E27FC236}">
                <a16:creationId xmlns:a16="http://schemas.microsoft.com/office/drawing/2014/main" id="{042747B2-9C15-4974-A3E7-1CD1C2C199A1}"/>
              </a:ext>
            </a:extLst>
          </p:cNvPr>
          <p:cNvSpPr txBox="1">
            <a:spLocks noChangeArrowheads="1"/>
          </p:cNvSpPr>
          <p:nvPr/>
        </p:nvSpPr>
        <p:spPr bwMode="auto">
          <a:xfrm>
            <a:off x="2485839"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①</a:t>
            </a:r>
            <a:endParaRPr kumimoji="0" lang="fr-FR" altLang="de-DE" sz="2000" b="0" i="0" u="none" strike="noStrike" cap="none" normalizeH="0" baseline="0" dirty="0">
              <a:ln>
                <a:noFill/>
              </a:ln>
              <a:effectLst/>
              <a:latin typeface="Arial" panose="020B0604020202020204" pitchFamily="34" charset="0"/>
            </a:endParaRPr>
          </a:p>
        </p:txBody>
      </p:sp>
      <p:pic>
        <p:nvPicPr>
          <p:cNvPr id="29" name="Grafik 28">
            <a:extLst>
              <a:ext uri="{FF2B5EF4-FFF2-40B4-BE49-F238E27FC236}">
                <a16:creationId xmlns:a16="http://schemas.microsoft.com/office/drawing/2014/main" id="{2BCF689A-5AB3-4D6D-8756-6889736E714F}"/>
              </a:ext>
            </a:extLst>
          </p:cNvPr>
          <p:cNvPicPr>
            <a:picLocks noChangeAspect="1"/>
          </p:cNvPicPr>
          <p:nvPr/>
        </p:nvPicPr>
        <p:blipFill>
          <a:blip r:embed="rId4"/>
          <a:stretch>
            <a:fillRect/>
          </a:stretch>
        </p:blipFill>
        <p:spPr>
          <a:xfrm>
            <a:off x="6180026" y="3890046"/>
            <a:ext cx="1512168" cy="1512168"/>
          </a:xfrm>
          <a:prstGeom prst="rect">
            <a:avLst/>
          </a:prstGeom>
        </p:spPr>
      </p:pic>
      <p:sp>
        <p:nvSpPr>
          <p:cNvPr id="30" name="Text Box 3">
            <a:extLst>
              <a:ext uri="{FF2B5EF4-FFF2-40B4-BE49-F238E27FC236}">
                <a16:creationId xmlns:a16="http://schemas.microsoft.com/office/drawing/2014/main" id="{A0557A94-1B47-4361-B6FF-E8B98624DD07}"/>
              </a:ext>
            </a:extLst>
          </p:cNvPr>
          <p:cNvSpPr txBox="1">
            <a:spLocks noChangeArrowheads="1"/>
          </p:cNvSpPr>
          <p:nvPr/>
        </p:nvSpPr>
        <p:spPr bwMode="auto">
          <a:xfrm>
            <a:off x="6361931" y="545517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C</a:t>
            </a:r>
            <a:endParaRPr kumimoji="0" lang="fr-FR" altLang="de-DE" sz="3200" b="1" i="0" u="none" strike="noStrike" cap="none" normalizeH="0" baseline="0" dirty="0">
              <a:ln>
                <a:noFill/>
              </a:ln>
              <a:effectLst/>
              <a:latin typeface="Arial" panose="020B0604020202020204" pitchFamily="34" charset="0"/>
            </a:endParaRPr>
          </a:p>
        </p:txBody>
      </p:sp>
      <p:sp>
        <p:nvSpPr>
          <p:cNvPr id="31" name="Text Box 3">
            <a:extLst>
              <a:ext uri="{FF2B5EF4-FFF2-40B4-BE49-F238E27FC236}">
                <a16:creationId xmlns:a16="http://schemas.microsoft.com/office/drawing/2014/main" id="{6DC11C08-2626-4D14-AB80-0C466872CAD9}"/>
              </a:ext>
            </a:extLst>
          </p:cNvPr>
          <p:cNvSpPr txBox="1">
            <a:spLocks noChangeArrowheads="1"/>
          </p:cNvSpPr>
          <p:nvPr/>
        </p:nvSpPr>
        <p:spPr bwMode="auto">
          <a:xfrm>
            <a:off x="8810203" y="5461056"/>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D</a:t>
            </a:r>
            <a:endParaRPr kumimoji="0" lang="fr-FR" altLang="de-DE" sz="3200" b="1" i="0" u="none" strike="noStrike" cap="none" normalizeH="0" baseline="0" dirty="0">
              <a:ln>
                <a:noFill/>
              </a:ln>
              <a:effectLst/>
              <a:latin typeface="Arial" panose="020B0604020202020204" pitchFamily="34" charset="0"/>
            </a:endParaRPr>
          </a:p>
        </p:txBody>
      </p:sp>
      <p:sp>
        <p:nvSpPr>
          <p:cNvPr id="32" name="Text Box 3">
            <a:extLst>
              <a:ext uri="{FF2B5EF4-FFF2-40B4-BE49-F238E27FC236}">
                <a16:creationId xmlns:a16="http://schemas.microsoft.com/office/drawing/2014/main" id="{50E3ED1F-4752-4111-8BA9-F6884B9F1099}"/>
              </a:ext>
            </a:extLst>
          </p:cNvPr>
          <p:cNvSpPr txBox="1">
            <a:spLocks noChangeArrowheads="1"/>
          </p:cNvSpPr>
          <p:nvPr/>
        </p:nvSpPr>
        <p:spPr bwMode="auto">
          <a:xfrm>
            <a:off x="4057675" y="5500964"/>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B</a:t>
            </a:r>
            <a:endParaRPr kumimoji="0" lang="fr-FR" altLang="de-DE" sz="3200" b="1" i="0" u="none" strike="noStrike" cap="none" normalizeH="0" baseline="0" dirty="0">
              <a:ln>
                <a:noFill/>
              </a:ln>
              <a:effectLst/>
              <a:latin typeface="Arial" panose="020B0604020202020204" pitchFamily="34" charset="0"/>
            </a:endParaRPr>
          </a:p>
        </p:txBody>
      </p:sp>
      <p:sp>
        <p:nvSpPr>
          <p:cNvPr id="33" name="Text Box 3">
            <a:extLst>
              <a:ext uri="{FF2B5EF4-FFF2-40B4-BE49-F238E27FC236}">
                <a16:creationId xmlns:a16="http://schemas.microsoft.com/office/drawing/2014/main" id="{BA7DD2EC-6E2C-400D-AA80-156AF8FA15F9}"/>
              </a:ext>
            </a:extLst>
          </p:cNvPr>
          <p:cNvSpPr txBox="1">
            <a:spLocks noChangeArrowheads="1"/>
          </p:cNvSpPr>
          <p:nvPr/>
        </p:nvSpPr>
        <p:spPr bwMode="auto">
          <a:xfrm>
            <a:off x="1980519" y="5504811"/>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A</a:t>
            </a:r>
            <a:endParaRPr kumimoji="0" lang="fr-FR" altLang="de-DE" sz="3200" b="1" i="0" u="none" strike="noStrike" cap="none" normalizeH="0" baseline="0" dirty="0">
              <a:ln>
                <a:noFill/>
              </a:ln>
              <a:effectLst/>
              <a:latin typeface="Arial" panose="020B0604020202020204" pitchFamily="34" charset="0"/>
            </a:endParaRPr>
          </a:p>
        </p:txBody>
      </p:sp>
      <p:sp>
        <p:nvSpPr>
          <p:cNvPr id="34" name="Text Box 3">
            <a:extLst>
              <a:ext uri="{FF2B5EF4-FFF2-40B4-BE49-F238E27FC236}">
                <a16:creationId xmlns:a16="http://schemas.microsoft.com/office/drawing/2014/main" id="{38971F9F-5773-4D3F-99B2-D6968AA56A99}"/>
              </a:ext>
            </a:extLst>
          </p:cNvPr>
          <p:cNvSpPr txBox="1">
            <a:spLocks noChangeArrowheads="1"/>
          </p:cNvSpPr>
          <p:nvPr/>
        </p:nvSpPr>
        <p:spPr bwMode="auto">
          <a:xfrm>
            <a:off x="4633739" y="306250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②</a:t>
            </a:r>
            <a:endParaRPr kumimoji="0" lang="fr-FR" altLang="de-DE" sz="2000" b="0" i="0" u="none" strike="noStrike" cap="none" normalizeH="0" baseline="0" dirty="0">
              <a:ln>
                <a:noFill/>
              </a:ln>
              <a:effectLst/>
              <a:latin typeface="Arial" panose="020B0604020202020204" pitchFamily="34" charset="0"/>
            </a:endParaRPr>
          </a:p>
        </p:txBody>
      </p:sp>
      <p:sp>
        <p:nvSpPr>
          <p:cNvPr id="35" name="Text Box 3">
            <a:extLst>
              <a:ext uri="{FF2B5EF4-FFF2-40B4-BE49-F238E27FC236}">
                <a16:creationId xmlns:a16="http://schemas.microsoft.com/office/drawing/2014/main" id="{45FAAD03-4C5C-444F-80BF-F6BB8A40A471}"/>
              </a:ext>
            </a:extLst>
          </p:cNvPr>
          <p:cNvSpPr txBox="1">
            <a:spLocks noChangeArrowheads="1"/>
          </p:cNvSpPr>
          <p:nvPr/>
        </p:nvSpPr>
        <p:spPr bwMode="auto">
          <a:xfrm>
            <a:off x="66859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③</a:t>
            </a:r>
            <a:endParaRPr kumimoji="0" lang="fr-FR" altLang="de-DE" sz="2000" b="0" i="0" u="none" strike="noStrike" cap="none" normalizeH="0" baseline="0" dirty="0">
              <a:ln>
                <a:noFill/>
              </a:ln>
              <a:effectLst/>
              <a:latin typeface="Arial" panose="020B0604020202020204" pitchFamily="34" charset="0"/>
            </a:endParaRPr>
          </a:p>
        </p:txBody>
      </p:sp>
      <p:sp>
        <p:nvSpPr>
          <p:cNvPr id="36" name="Text Box 3">
            <a:extLst>
              <a:ext uri="{FF2B5EF4-FFF2-40B4-BE49-F238E27FC236}">
                <a16:creationId xmlns:a16="http://schemas.microsoft.com/office/drawing/2014/main" id="{05DAC56C-6DF2-4686-B0A0-27111D326F16}"/>
              </a:ext>
            </a:extLst>
          </p:cNvPr>
          <p:cNvSpPr txBox="1">
            <a:spLocks noChangeArrowheads="1"/>
          </p:cNvSpPr>
          <p:nvPr/>
        </p:nvSpPr>
        <p:spPr bwMode="auto">
          <a:xfrm>
            <a:off x="88338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④</a:t>
            </a:r>
            <a:endParaRPr kumimoji="0" lang="fr-FR" altLang="de-DE" sz="2000" b="0" i="0" u="none" strike="noStrike" cap="none" normalizeH="0" baseline="0" dirty="0">
              <a:ln>
                <a:noFill/>
              </a:ln>
              <a:effectLst/>
              <a:latin typeface="Arial" panose="020B0604020202020204" pitchFamily="34" charset="0"/>
            </a:endParaRPr>
          </a:p>
        </p:txBody>
      </p:sp>
      <p:pic>
        <p:nvPicPr>
          <p:cNvPr id="37" name="Grafik 36">
            <a:extLst>
              <a:ext uri="{FF2B5EF4-FFF2-40B4-BE49-F238E27FC236}">
                <a16:creationId xmlns:a16="http://schemas.microsoft.com/office/drawing/2014/main" id="{4B0BD16C-D566-429E-8316-FFF5DEF2975F}"/>
              </a:ext>
            </a:extLst>
          </p:cNvPr>
          <p:cNvPicPr>
            <a:picLocks noChangeAspect="1"/>
          </p:cNvPicPr>
          <p:nvPr/>
        </p:nvPicPr>
        <p:blipFill>
          <a:blip r:embed="rId5"/>
          <a:stretch>
            <a:fillRect/>
          </a:stretch>
        </p:blipFill>
        <p:spPr>
          <a:xfrm>
            <a:off x="4280239" y="1645997"/>
            <a:ext cx="1368152" cy="1381565"/>
          </a:xfrm>
          <a:prstGeom prst="rect">
            <a:avLst/>
          </a:prstGeom>
        </p:spPr>
      </p:pic>
      <p:pic>
        <p:nvPicPr>
          <p:cNvPr id="38" name="Grafik 37">
            <a:extLst>
              <a:ext uri="{FF2B5EF4-FFF2-40B4-BE49-F238E27FC236}">
                <a16:creationId xmlns:a16="http://schemas.microsoft.com/office/drawing/2014/main" id="{CE254DEC-6D40-475F-88AC-C9AD29B087CB}"/>
              </a:ext>
            </a:extLst>
          </p:cNvPr>
          <p:cNvPicPr>
            <a:picLocks noChangeAspect="1"/>
          </p:cNvPicPr>
          <p:nvPr/>
        </p:nvPicPr>
        <p:blipFill>
          <a:blip r:embed="rId6"/>
          <a:stretch>
            <a:fillRect/>
          </a:stretch>
        </p:blipFill>
        <p:spPr>
          <a:xfrm>
            <a:off x="3962622" y="3806237"/>
            <a:ext cx="1562126" cy="1587053"/>
          </a:xfrm>
          <a:prstGeom prst="rect">
            <a:avLst/>
          </a:prstGeom>
        </p:spPr>
      </p:pic>
      <p:pic>
        <p:nvPicPr>
          <p:cNvPr id="39" name="Grafik 38">
            <a:extLst>
              <a:ext uri="{FF2B5EF4-FFF2-40B4-BE49-F238E27FC236}">
                <a16:creationId xmlns:a16="http://schemas.microsoft.com/office/drawing/2014/main" id="{50B1E7B6-368A-44CA-89DA-B9A1169158E3}"/>
              </a:ext>
            </a:extLst>
          </p:cNvPr>
          <p:cNvPicPr>
            <a:picLocks noChangeAspect="1"/>
          </p:cNvPicPr>
          <p:nvPr/>
        </p:nvPicPr>
        <p:blipFill>
          <a:blip r:embed="rId7"/>
          <a:stretch>
            <a:fillRect/>
          </a:stretch>
        </p:blipFill>
        <p:spPr>
          <a:xfrm>
            <a:off x="8376840" y="1556761"/>
            <a:ext cx="1562126" cy="1514305"/>
          </a:xfrm>
          <a:prstGeom prst="rect">
            <a:avLst/>
          </a:prstGeom>
        </p:spPr>
      </p:pic>
      <p:pic>
        <p:nvPicPr>
          <p:cNvPr id="40" name="Grafik 39">
            <a:extLst>
              <a:ext uri="{FF2B5EF4-FFF2-40B4-BE49-F238E27FC236}">
                <a16:creationId xmlns:a16="http://schemas.microsoft.com/office/drawing/2014/main" id="{4D3F8A61-A19E-4DC0-B8CF-4DA6989AB885}"/>
              </a:ext>
            </a:extLst>
          </p:cNvPr>
          <p:cNvPicPr>
            <a:picLocks noChangeAspect="1"/>
          </p:cNvPicPr>
          <p:nvPr/>
        </p:nvPicPr>
        <p:blipFill>
          <a:blip r:embed="rId8"/>
          <a:stretch>
            <a:fillRect/>
          </a:stretch>
        </p:blipFill>
        <p:spPr>
          <a:xfrm>
            <a:off x="1654588" y="3864614"/>
            <a:ext cx="1526501" cy="1518550"/>
          </a:xfrm>
          <a:prstGeom prst="rect">
            <a:avLst/>
          </a:prstGeom>
        </p:spPr>
      </p:pic>
      <p:pic>
        <p:nvPicPr>
          <p:cNvPr id="41" name="Grafik 40">
            <a:extLst>
              <a:ext uri="{FF2B5EF4-FFF2-40B4-BE49-F238E27FC236}">
                <a16:creationId xmlns:a16="http://schemas.microsoft.com/office/drawing/2014/main" id="{03610549-C10B-401C-B05C-9E6A055FB938}"/>
              </a:ext>
            </a:extLst>
          </p:cNvPr>
          <p:cNvPicPr>
            <a:picLocks noChangeAspect="1"/>
          </p:cNvPicPr>
          <p:nvPr/>
        </p:nvPicPr>
        <p:blipFill>
          <a:blip r:embed="rId9"/>
          <a:stretch>
            <a:fillRect/>
          </a:stretch>
        </p:blipFill>
        <p:spPr>
          <a:xfrm>
            <a:off x="8521060" y="3806237"/>
            <a:ext cx="1617553" cy="1625978"/>
          </a:xfrm>
          <a:prstGeom prst="rect">
            <a:avLst/>
          </a:prstGeom>
        </p:spPr>
      </p:pic>
      <p:pic>
        <p:nvPicPr>
          <p:cNvPr id="42" name="Grafik 41">
            <a:extLst>
              <a:ext uri="{FF2B5EF4-FFF2-40B4-BE49-F238E27FC236}">
                <a16:creationId xmlns:a16="http://schemas.microsoft.com/office/drawing/2014/main" id="{99F2D0A0-9A29-4E8B-ABCB-2679631E493C}"/>
              </a:ext>
            </a:extLst>
          </p:cNvPr>
          <p:cNvPicPr>
            <a:picLocks noChangeAspect="1"/>
          </p:cNvPicPr>
          <p:nvPr/>
        </p:nvPicPr>
        <p:blipFill>
          <a:blip r:embed="rId10"/>
          <a:stretch>
            <a:fillRect/>
          </a:stretch>
        </p:blipFill>
        <p:spPr>
          <a:xfrm>
            <a:off x="6232406" y="1571220"/>
            <a:ext cx="1489822" cy="1512168"/>
          </a:xfrm>
          <a:prstGeom prst="rect">
            <a:avLst/>
          </a:prstGeom>
        </p:spPr>
      </p:pic>
      <p:cxnSp>
        <p:nvCxnSpPr>
          <p:cNvPr id="43" name="Gerade Verbindung mit Pfeil 42">
            <a:extLst>
              <a:ext uri="{FF2B5EF4-FFF2-40B4-BE49-F238E27FC236}">
                <a16:creationId xmlns:a16="http://schemas.microsoft.com/office/drawing/2014/main" id="{80313B3F-430B-41DA-9A35-FBC687B77B04}"/>
              </a:ext>
            </a:extLst>
          </p:cNvPr>
          <p:cNvCxnSpPr>
            <a:cxnSpLocks/>
            <a:stCxn id="28" idx="3"/>
          </p:cNvCxnSpPr>
          <p:nvPr/>
        </p:nvCxnSpPr>
        <p:spPr>
          <a:xfrm>
            <a:off x="3133911" y="3319841"/>
            <a:ext cx="3228020" cy="486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Gerade Verbindung mit Pfeil 43">
            <a:extLst>
              <a:ext uri="{FF2B5EF4-FFF2-40B4-BE49-F238E27FC236}">
                <a16:creationId xmlns:a16="http://schemas.microsoft.com/office/drawing/2014/main" id="{DB5930F7-4663-4703-9367-EFB7BD7B18E1}"/>
              </a:ext>
            </a:extLst>
          </p:cNvPr>
          <p:cNvCxnSpPr/>
          <p:nvPr/>
        </p:nvCxnSpPr>
        <p:spPr>
          <a:xfrm flipH="1">
            <a:off x="4301654" y="3417944"/>
            <a:ext cx="540061" cy="936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466EE429-D37D-4253-B209-338101F63C7E}"/>
              </a:ext>
            </a:extLst>
          </p:cNvPr>
          <p:cNvCxnSpPr/>
          <p:nvPr/>
        </p:nvCxnSpPr>
        <p:spPr>
          <a:xfrm>
            <a:off x="7210504" y="3444073"/>
            <a:ext cx="1803383" cy="858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Gerade Verbindung mit Pfeil 45">
            <a:extLst>
              <a:ext uri="{FF2B5EF4-FFF2-40B4-BE49-F238E27FC236}">
                <a16:creationId xmlns:a16="http://schemas.microsoft.com/office/drawing/2014/main" id="{3C7A8016-C655-475E-9CF9-EB5234AF6362}"/>
              </a:ext>
            </a:extLst>
          </p:cNvPr>
          <p:cNvCxnSpPr/>
          <p:nvPr/>
        </p:nvCxnSpPr>
        <p:spPr>
          <a:xfrm flipH="1">
            <a:off x="3405833" y="3397063"/>
            <a:ext cx="5548386" cy="4032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feld 46">
            <a:extLst>
              <a:ext uri="{FF2B5EF4-FFF2-40B4-BE49-F238E27FC236}">
                <a16:creationId xmlns:a16="http://schemas.microsoft.com/office/drawing/2014/main" id="{C6C9AD99-5847-4317-827F-AEFFA15E4891}"/>
              </a:ext>
            </a:extLst>
          </p:cNvPr>
          <p:cNvSpPr txBox="1"/>
          <p:nvPr/>
        </p:nvSpPr>
        <p:spPr>
          <a:xfrm>
            <a:off x="123048" y="6036146"/>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Kempf, H. (2015). </a:t>
            </a:r>
            <a:r>
              <a:rPr lang="de-DE" sz="1100" dirty="0" err="1">
                <a:solidFill>
                  <a:schemeClr val="accent3">
                    <a:lumMod val="75000"/>
                  </a:schemeClr>
                </a:solidFill>
                <a:latin typeface="Arial" panose="020B0604020202020204" pitchFamily="34" charset="0"/>
                <a:cs typeface="Arial" panose="020B0604020202020204" pitchFamily="34" charset="0"/>
              </a:rPr>
              <a:t>Füllgraphenmemory</a:t>
            </a:r>
            <a:r>
              <a:rPr lang="de-DE" sz="1100" dirty="0">
                <a:solidFill>
                  <a:schemeClr val="accent3">
                    <a:lumMod val="75000"/>
                  </a:schemeClr>
                </a:solidFill>
                <a:latin typeface="Arial" panose="020B0604020202020204" pitchFamily="34" charset="0"/>
                <a:cs typeface="Arial" panose="020B0604020202020204" pitchFamily="34" charset="0"/>
              </a:rPr>
              <a:t>: Eine Spielidee zur Untersuchung funktionaler Zusammenhänge. Mathematik 5-10(30), 28–29.</a:t>
            </a:r>
          </a:p>
        </p:txBody>
      </p:sp>
    </p:spTree>
    <p:extLst>
      <p:ext uri="{BB962C8B-B14F-4D97-AF65-F5344CB8AC3E}">
        <p14:creationId xmlns:p14="http://schemas.microsoft.com/office/powerpoint/2010/main" val="39302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28.08.2023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11</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250281" y="1430840"/>
            <a:ext cx="4009658" cy="943560"/>
          </a:xfrm>
        </p:spPr>
        <p:txBody>
          <a:bodyPr>
            <a:normAutofit/>
          </a:bodyPr>
          <a:lstStyle/>
          <a:p>
            <a:r>
              <a:rPr lang="de-DE" sz="4400" b="1" dirty="0" err="1"/>
              <a:t>Filling</a:t>
            </a:r>
            <a:r>
              <a:rPr lang="de-DE" sz="4400" b="1" dirty="0"/>
              <a:t> </a:t>
            </a:r>
            <a:r>
              <a:rPr lang="de-DE" sz="4400" b="1" dirty="0" err="1"/>
              <a:t>vessels</a:t>
            </a:r>
            <a:endParaRPr lang="de-DE" sz="4400" b="1" dirty="0"/>
          </a:p>
        </p:txBody>
      </p:sp>
      <p:pic>
        <p:nvPicPr>
          <p:cNvPr id="5" name="Grafik 4">
            <a:extLst>
              <a:ext uri="{FF2B5EF4-FFF2-40B4-BE49-F238E27FC236}">
                <a16:creationId xmlns:a16="http://schemas.microsoft.com/office/drawing/2014/main" id="{D2325F44-E374-4B75-9108-BB0B347933DD}"/>
              </a:ext>
            </a:extLst>
          </p:cNvPr>
          <p:cNvPicPr>
            <a:picLocks noChangeAspect="1"/>
          </p:cNvPicPr>
          <p:nvPr/>
        </p:nvPicPr>
        <p:blipFill>
          <a:blip r:embed="rId2"/>
          <a:stretch>
            <a:fillRect/>
          </a:stretch>
        </p:blipFill>
        <p:spPr>
          <a:xfrm>
            <a:off x="5559369" y="2639387"/>
            <a:ext cx="1964518" cy="1666864"/>
          </a:xfrm>
          <a:prstGeom prst="rect">
            <a:avLst/>
          </a:prstGeom>
        </p:spPr>
      </p:pic>
      <p:pic>
        <p:nvPicPr>
          <p:cNvPr id="7" name="Grafik 6">
            <a:extLst>
              <a:ext uri="{FF2B5EF4-FFF2-40B4-BE49-F238E27FC236}">
                <a16:creationId xmlns:a16="http://schemas.microsoft.com/office/drawing/2014/main" id="{0C415498-29C4-4B4B-A9C7-D6FE0E0AD86E}"/>
              </a:ext>
            </a:extLst>
          </p:cNvPr>
          <p:cNvPicPr>
            <a:picLocks noChangeAspect="1"/>
          </p:cNvPicPr>
          <p:nvPr/>
        </p:nvPicPr>
        <p:blipFill>
          <a:blip r:embed="rId3"/>
          <a:stretch>
            <a:fillRect/>
          </a:stretch>
        </p:blipFill>
        <p:spPr>
          <a:xfrm>
            <a:off x="8157133" y="1430840"/>
            <a:ext cx="2171812" cy="1511378"/>
          </a:xfrm>
          <a:prstGeom prst="rect">
            <a:avLst/>
          </a:prstGeom>
        </p:spPr>
      </p:pic>
      <p:pic>
        <p:nvPicPr>
          <p:cNvPr id="8" name="Grafik 7">
            <a:extLst>
              <a:ext uri="{FF2B5EF4-FFF2-40B4-BE49-F238E27FC236}">
                <a16:creationId xmlns:a16="http://schemas.microsoft.com/office/drawing/2014/main" id="{2DE5EED2-3B11-4EDF-9829-807B25C5B54B}"/>
              </a:ext>
            </a:extLst>
          </p:cNvPr>
          <p:cNvPicPr>
            <a:picLocks noChangeAspect="1"/>
          </p:cNvPicPr>
          <p:nvPr/>
        </p:nvPicPr>
        <p:blipFill>
          <a:blip r:embed="rId4"/>
          <a:stretch>
            <a:fillRect/>
          </a:stretch>
        </p:blipFill>
        <p:spPr>
          <a:xfrm>
            <a:off x="7953459" y="4098156"/>
            <a:ext cx="2235315" cy="1879697"/>
          </a:xfrm>
          <a:prstGeom prst="rect">
            <a:avLst/>
          </a:prstGeom>
        </p:spPr>
      </p:pic>
      <p:pic>
        <p:nvPicPr>
          <p:cNvPr id="9" name="Bild 3" descr="C:\Users\Redsword\AppData\Local\Microsoft\Windows\INetCache\Content.Word\IMG_4659.jpg">
            <a:extLst>
              <a:ext uri="{FF2B5EF4-FFF2-40B4-BE49-F238E27FC236}">
                <a16:creationId xmlns:a16="http://schemas.microsoft.com/office/drawing/2014/main" id="{4EAD9351-BC22-4193-B9DE-2899F3251882}"/>
              </a:ext>
            </a:extLst>
          </p:cNvPr>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8295"/>
          <a:stretch>
            <a:fillRect/>
          </a:stretch>
        </p:blipFill>
        <p:spPr bwMode="auto">
          <a:xfrm rot="-5400000">
            <a:off x="1567060" y="3082115"/>
            <a:ext cx="3040262" cy="2448272"/>
          </a:xfrm>
          <a:prstGeom prst="rect">
            <a:avLst/>
          </a:prstGeom>
          <a:noFill/>
          <a:ln>
            <a:noFill/>
          </a:ln>
        </p:spPr>
      </p:pic>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en-US" dirty="0"/>
              <a:t>Which graph fits which vessel?</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3</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2846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4</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A</a:t>
            </a:r>
          </a:p>
        </p:txBody>
      </p:sp>
      <p:pic>
        <p:nvPicPr>
          <p:cNvPr id="12" name="Grafik 11">
            <a:extLst>
              <a:ext uri="{FF2B5EF4-FFF2-40B4-BE49-F238E27FC236}">
                <a16:creationId xmlns:a16="http://schemas.microsoft.com/office/drawing/2014/main" id="{6385680C-9654-47B5-90C7-983C43FE3A21}"/>
              </a:ext>
            </a:extLst>
          </p:cNvPr>
          <p:cNvPicPr>
            <a:picLocks noChangeAspect="1"/>
          </p:cNvPicPr>
          <p:nvPr/>
        </p:nvPicPr>
        <p:blipFill>
          <a:blip r:embed="rId3"/>
          <a:stretch>
            <a:fillRect/>
          </a:stretch>
        </p:blipFill>
        <p:spPr>
          <a:xfrm>
            <a:off x="2613076" y="2072935"/>
            <a:ext cx="3019846" cy="2991267"/>
          </a:xfrm>
          <a:prstGeom prst="rect">
            <a:avLst/>
          </a:prstGeom>
        </p:spPr>
      </p:pic>
      <p:sp>
        <p:nvSpPr>
          <p:cNvPr id="13" name="Titel 1">
            <a:extLst>
              <a:ext uri="{FF2B5EF4-FFF2-40B4-BE49-F238E27FC236}">
                <a16:creationId xmlns:a16="http://schemas.microsoft.com/office/drawing/2014/main" id="{C65E04A0-E91A-4512-90D8-3CD6C513CDB8}"/>
              </a:ext>
            </a:extLst>
          </p:cNvPr>
          <p:cNvSpPr>
            <a:spLocks noGrp="1"/>
          </p:cNvSpPr>
          <p:nvPr>
            <p:ph type="title"/>
          </p:nvPr>
        </p:nvSpPr>
        <p:spPr>
          <a:xfrm>
            <a:off x="838200" y="365125"/>
            <a:ext cx="8811126" cy="1054601"/>
          </a:xfrm>
        </p:spPr>
        <p:txBody>
          <a:bodyPr/>
          <a:lstStyle/>
          <a:p>
            <a:r>
              <a:rPr lang="en-US" dirty="0"/>
              <a:t>Research assignment</a:t>
            </a:r>
          </a:p>
        </p:txBody>
      </p:sp>
    </p:spTree>
    <p:extLst>
      <p:ext uri="{BB962C8B-B14F-4D97-AF65-F5344CB8AC3E}">
        <p14:creationId xmlns:p14="http://schemas.microsoft.com/office/powerpoint/2010/main" val="311879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5</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C</a:t>
            </a:r>
          </a:p>
        </p:txBody>
      </p:sp>
      <p:pic>
        <p:nvPicPr>
          <p:cNvPr id="2" name="Grafik 1">
            <a:extLst>
              <a:ext uri="{FF2B5EF4-FFF2-40B4-BE49-F238E27FC236}">
                <a16:creationId xmlns:a16="http://schemas.microsoft.com/office/drawing/2014/main" id="{F3AC2BFC-41E1-4759-B23D-F52B03A3DBED}"/>
              </a:ext>
            </a:extLst>
          </p:cNvPr>
          <p:cNvPicPr>
            <a:picLocks noChangeAspect="1"/>
          </p:cNvPicPr>
          <p:nvPr/>
        </p:nvPicPr>
        <p:blipFill>
          <a:blip r:embed="rId3"/>
          <a:stretch>
            <a:fillRect/>
          </a:stretch>
        </p:blipFill>
        <p:spPr>
          <a:xfrm>
            <a:off x="2463605" y="2053882"/>
            <a:ext cx="3019846" cy="3010320"/>
          </a:xfrm>
          <a:prstGeom prst="rect">
            <a:avLst/>
          </a:prstGeom>
        </p:spPr>
      </p:pic>
      <p:sp>
        <p:nvSpPr>
          <p:cNvPr id="12" name="Titel 1">
            <a:extLst>
              <a:ext uri="{FF2B5EF4-FFF2-40B4-BE49-F238E27FC236}">
                <a16:creationId xmlns:a16="http://schemas.microsoft.com/office/drawing/2014/main" id="{267BE67E-7B61-42DB-865A-5222190D2073}"/>
              </a:ext>
            </a:extLst>
          </p:cNvPr>
          <p:cNvSpPr>
            <a:spLocks noGrp="1"/>
          </p:cNvSpPr>
          <p:nvPr>
            <p:ph type="title"/>
          </p:nvPr>
        </p:nvSpPr>
        <p:spPr>
          <a:xfrm>
            <a:off x="838200" y="365125"/>
            <a:ext cx="8811126" cy="1054601"/>
          </a:xfrm>
        </p:spPr>
        <p:txBody>
          <a:bodyPr/>
          <a:lstStyle/>
          <a:p>
            <a:r>
              <a:rPr lang="en-US" dirty="0"/>
              <a:t>Research assignment</a:t>
            </a:r>
          </a:p>
        </p:txBody>
      </p:sp>
    </p:spTree>
    <p:extLst>
      <p:ext uri="{BB962C8B-B14F-4D97-AF65-F5344CB8AC3E}">
        <p14:creationId xmlns:p14="http://schemas.microsoft.com/office/powerpoint/2010/main" val="1785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dirty="0"/>
              <a:t>Research finding “Filling vessels”</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29728" y="2057885"/>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Vessels</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and </a:t>
            </a: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corresponding</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graphs</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5618212" y="2057885"/>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Finding</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DD14FD6C-E5AD-4853-BED7-DD279574778A}"/>
              </a:ext>
            </a:extLst>
          </p:cNvPr>
          <p:cNvPicPr>
            <a:picLocks noChangeAspect="1"/>
          </p:cNvPicPr>
          <p:nvPr/>
        </p:nvPicPr>
        <p:blipFill>
          <a:blip r:embed="rId2"/>
          <a:stretch>
            <a:fillRect/>
          </a:stretch>
        </p:blipFill>
        <p:spPr>
          <a:xfrm>
            <a:off x="544819" y="2693204"/>
            <a:ext cx="2542364" cy="1869518"/>
          </a:xfrm>
          <a:prstGeom prst="rect">
            <a:avLst/>
          </a:prstGeom>
        </p:spPr>
      </p:pic>
      <p:pic>
        <p:nvPicPr>
          <p:cNvPr id="17" name="Grafik 16">
            <a:extLst>
              <a:ext uri="{FF2B5EF4-FFF2-40B4-BE49-F238E27FC236}">
                <a16:creationId xmlns:a16="http://schemas.microsoft.com/office/drawing/2014/main" id="{4FC4B72D-1F74-4E90-B8ED-0CB2FA73CE62}"/>
              </a:ext>
            </a:extLst>
          </p:cNvPr>
          <p:cNvPicPr>
            <a:picLocks noChangeAspect="1"/>
          </p:cNvPicPr>
          <p:nvPr/>
        </p:nvPicPr>
        <p:blipFill>
          <a:blip r:embed="rId3"/>
          <a:stretch>
            <a:fillRect/>
          </a:stretch>
        </p:blipFill>
        <p:spPr>
          <a:xfrm>
            <a:off x="3151275" y="2411335"/>
            <a:ext cx="2232248" cy="2167620"/>
          </a:xfrm>
          <a:prstGeom prst="rect">
            <a:avLst/>
          </a:prstGeom>
        </p:spPr>
      </p:pic>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5781263" y="2574440"/>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sz="2400" dirty="0">
                <a:latin typeface="Arial" panose="020B0604020202020204" pitchFamily="34" charset="0"/>
                <a:cs typeface="Arial" panose="020B0604020202020204" pitchFamily="34" charset="0"/>
              </a:rPr>
              <a:t>With increasing width of the vessel,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vessel fills _______________ and the corresponding graph is ______________. </a:t>
            </a:r>
            <a:endParaRPr lang="en-US" sz="28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If the shape of the vessel changes, the graph also changes.</a:t>
            </a:r>
            <a:endParaRPr lang="en-US" sz="2800" dirty="0">
              <a:effectLst/>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6BD0DB9F-410F-47C4-A84A-91EEBF596C86}"/>
              </a:ext>
            </a:extLst>
          </p:cNvPr>
          <p:cNvSpPr txBox="1"/>
          <p:nvPr/>
        </p:nvSpPr>
        <p:spPr>
          <a:xfrm>
            <a:off x="8582025" y="3214901"/>
            <a:ext cx="1543050" cy="461665"/>
          </a:xfrm>
          <a:prstGeom prst="rect">
            <a:avLst/>
          </a:prstGeom>
          <a:noFill/>
        </p:spPr>
        <p:txBody>
          <a:bodyPr wrap="square" rtlCol="0">
            <a:spAutoFit/>
          </a:bodyPr>
          <a:lstStyle/>
          <a:p>
            <a:r>
              <a:rPr lang="en-US" sz="2400" b="1" dirty="0">
                <a:solidFill>
                  <a:srgbClr val="1B4E9F"/>
                </a:solidFill>
                <a:latin typeface="Arial" panose="020B0604020202020204" pitchFamily="34" charset="0"/>
                <a:cs typeface="Arial" panose="020B0604020202020204" pitchFamily="34" charset="0"/>
              </a:rPr>
              <a:t>slower</a:t>
            </a:r>
          </a:p>
        </p:txBody>
      </p:sp>
      <p:sp>
        <p:nvSpPr>
          <p:cNvPr id="28" name="Textfeld 27">
            <a:extLst>
              <a:ext uri="{FF2B5EF4-FFF2-40B4-BE49-F238E27FC236}">
                <a16:creationId xmlns:a16="http://schemas.microsoft.com/office/drawing/2014/main" id="{B8C1048E-28DD-4EF0-B574-2E1A84A9588E}"/>
              </a:ext>
            </a:extLst>
          </p:cNvPr>
          <p:cNvSpPr txBox="1"/>
          <p:nvPr/>
        </p:nvSpPr>
        <p:spPr>
          <a:xfrm>
            <a:off x="6362020" y="4331889"/>
            <a:ext cx="1543050" cy="461665"/>
          </a:xfrm>
          <a:prstGeom prst="rect">
            <a:avLst/>
          </a:prstGeom>
          <a:noFill/>
        </p:spPr>
        <p:txBody>
          <a:bodyPr wrap="square" rtlCol="0">
            <a:spAutoFit/>
          </a:bodyPr>
          <a:lstStyle/>
          <a:p>
            <a:r>
              <a:rPr lang="en-US" sz="2400" b="1" dirty="0">
                <a:solidFill>
                  <a:srgbClr val="1B4E9F"/>
                </a:solidFill>
                <a:latin typeface="Arial" panose="020B0604020202020204" pitchFamily="34" charset="0"/>
                <a:cs typeface="Arial" panose="020B0604020202020204" pitchFamily="34" charset="0"/>
              </a:rPr>
              <a:t>flatter</a:t>
            </a:r>
          </a:p>
        </p:txBody>
      </p:sp>
    </p:spTree>
    <p:extLst>
      <p:ext uri="{BB962C8B-B14F-4D97-AF65-F5344CB8AC3E}">
        <p14:creationId xmlns:p14="http://schemas.microsoft.com/office/powerpoint/2010/main" val="2890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dirty="0"/>
              <a:t>Research finding “Filling vessels”</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659053" y="2070748"/>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Vessels</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and </a:t>
            </a: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corresponding</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graphs</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625642" y="2070748"/>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Finding</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625642" y="2472605"/>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sz="2400" dirty="0">
                <a:latin typeface="Arial" panose="020B0604020202020204" pitchFamily="34" charset="0"/>
                <a:cs typeface="Arial" panose="020B0604020202020204" pitchFamily="34" charset="0"/>
              </a:rPr>
              <a:t>The faster the filling height changes, the __________ is the vessel in this area. </a:t>
            </a:r>
          </a:p>
          <a:p>
            <a:pPr>
              <a:lnSpc>
                <a:spcPct val="150000"/>
              </a:lnSpc>
            </a:pPr>
            <a:r>
              <a:rPr lang="en-US" sz="2400" dirty="0">
                <a:latin typeface="Arial" panose="020B0604020202020204" pitchFamily="34" charset="0"/>
                <a:cs typeface="Arial" panose="020B0604020202020204" pitchFamily="34" charset="0"/>
              </a:rPr>
              <a:t>The corresponding graph runs ______________.</a:t>
            </a:r>
          </a:p>
        </p:txBody>
      </p:sp>
      <p:sp>
        <p:nvSpPr>
          <p:cNvPr id="23" name="Textfeld 22">
            <a:extLst>
              <a:ext uri="{FF2B5EF4-FFF2-40B4-BE49-F238E27FC236}">
                <a16:creationId xmlns:a16="http://schemas.microsoft.com/office/drawing/2014/main" id="{6BD0DB9F-410F-47C4-A84A-91EEBF596C86}"/>
              </a:ext>
            </a:extLst>
          </p:cNvPr>
          <p:cNvSpPr txBox="1"/>
          <p:nvPr/>
        </p:nvSpPr>
        <p:spPr>
          <a:xfrm>
            <a:off x="1276199" y="3127147"/>
            <a:ext cx="1543050" cy="461665"/>
          </a:xfrm>
          <a:prstGeom prst="rect">
            <a:avLst/>
          </a:prstGeom>
          <a:noFill/>
        </p:spPr>
        <p:txBody>
          <a:bodyPr wrap="square" rtlCol="0">
            <a:spAutoFit/>
          </a:bodyPr>
          <a:lstStyle/>
          <a:p>
            <a:r>
              <a:rPr lang="en-US" sz="2400" b="1" dirty="0">
                <a:solidFill>
                  <a:srgbClr val="1B4E9F"/>
                </a:solidFill>
                <a:latin typeface="Arial" panose="020B0604020202020204" pitchFamily="34" charset="0"/>
                <a:cs typeface="Arial" panose="020B0604020202020204" pitchFamily="34" charset="0"/>
              </a:rPr>
              <a:t>narrower</a:t>
            </a:r>
          </a:p>
        </p:txBody>
      </p:sp>
      <p:sp>
        <p:nvSpPr>
          <p:cNvPr id="28" name="Textfeld 27">
            <a:extLst>
              <a:ext uri="{FF2B5EF4-FFF2-40B4-BE49-F238E27FC236}">
                <a16:creationId xmlns:a16="http://schemas.microsoft.com/office/drawing/2014/main" id="{B8C1048E-28DD-4EF0-B574-2E1A84A9588E}"/>
              </a:ext>
            </a:extLst>
          </p:cNvPr>
          <p:cNvSpPr txBox="1"/>
          <p:nvPr/>
        </p:nvSpPr>
        <p:spPr>
          <a:xfrm>
            <a:off x="1276199" y="4746646"/>
            <a:ext cx="1543050" cy="461665"/>
          </a:xfrm>
          <a:prstGeom prst="rect">
            <a:avLst/>
          </a:prstGeom>
          <a:noFill/>
        </p:spPr>
        <p:txBody>
          <a:bodyPr wrap="square" rtlCol="0">
            <a:spAutoFit/>
          </a:bodyPr>
          <a:lstStyle/>
          <a:p>
            <a:r>
              <a:rPr lang="en-US" sz="2400" b="1" dirty="0">
                <a:solidFill>
                  <a:srgbClr val="1B4E9F"/>
                </a:solidFill>
                <a:latin typeface="Arial" panose="020B0604020202020204" pitchFamily="34" charset="0"/>
                <a:cs typeface="Arial" panose="020B0604020202020204" pitchFamily="34" charset="0"/>
              </a:rPr>
              <a:t>steeper</a:t>
            </a:r>
          </a:p>
        </p:txBody>
      </p:sp>
      <p:pic>
        <p:nvPicPr>
          <p:cNvPr id="2053" name="Picture 5">
            <a:extLst>
              <a:ext uri="{FF2B5EF4-FFF2-40B4-BE49-F238E27FC236}">
                <a16:creationId xmlns:a16="http://schemas.microsoft.com/office/drawing/2014/main" id="{56F3B445-60CE-4A5A-8041-8C3A2E48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551" y="2933745"/>
            <a:ext cx="2381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8299E13-BF4C-41FF-BC6B-46653B9A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030" y="3106353"/>
            <a:ext cx="25908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en-US" dirty="0"/>
              <a:t>Which graph fits which vessel?</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cxnSp>
        <p:nvCxnSpPr>
          <p:cNvPr id="20" name="Gerade Verbindung mit Pfeil 19">
            <a:extLst>
              <a:ext uri="{FF2B5EF4-FFF2-40B4-BE49-F238E27FC236}">
                <a16:creationId xmlns:a16="http://schemas.microsoft.com/office/drawing/2014/main" id="{657A9B3F-F0B7-4D80-93EA-4D5B7DB99F73}"/>
              </a:ext>
            </a:extLst>
          </p:cNvPr>
          <p:cNvCxnSpPr>
            <a:cxnSpLocks/>
          </p:cNvCxnSpPr>
          <p:nvPr/>
        </p:nvCxnSpPr>
        <p:spPr>
          <a:xfrm flipH="1">
            <a:off x="2890489" y="4371612"/>
            <a:ext cx="3103089" cy="819045"/>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a:extLst>
              <a:ext uri="{FF2B5EF4-FFF2-40B4-BE49-F238E27FC236}">
                <a16:creationId xmlns:a16="http://schemas.microsoft.com/office/drawing/2014/main" id="{CFDB8519-5850-4974-BB96-70578CB0821F}"/>
              </a:ext>
            </a:extLst>
          </p:cNvPr>
          <p:cNvCxnSpPr>
            <a:cxnSpLocks/>
          </p:cNvCxnSpPr>
          <p:nvPr/>
        </p:nvCxnSpPr>
        <p:spPr>
          <a:xfrm>
            <a:off x="7186295" y="4523580"/>
            <a:ext cx="1129543" cy="482411"/>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26">
            <a:extLst>
              <a:ext uri="{FF2B5EF4-FFF2-40B4-BE49-F238E27FC236}">
                <a16:creationId xmlns:a16="http://schemas.microsoft.com/office/drawing/2014/main" id="{B099C85A-53D9-4ABB-AEFA-007203BC10FC}"/>
              </a:ext>
            </a:extLst>
          </p:cNvPr>
          <p:cNvCxnSpPr>
            <a:cxnSpLocks/>
          </p:cNvCxnSpPr>
          <p:nvPr/>
        </p:nvCxnSpPr>
        <p:spPr>
          <a:xfrm flipV="1">
            <a:off x="5213989" y="2580451"/>
            <a:ext cx="3455636" cy="1225456"/>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E1F4-7425-499A-8D5F-A52808FC19E9}"/>
              </a:ext>
            </a:extLst>
          </p:cNvPr>
          <p:cNvSpPr>
            <a:spLocks noGrp="1"/>
          </p:cNvSpPr>
          <p:nvPr>
            <p:ph type="title"/>
          </p:nvPr>
        </p:nvSpPr>
        <p:spPr/>
        <p:txBody>
          <a:bodyPr/>
          <a:lstStyle/>
          <a:p>
            <a:r>
              <a:rPr lang="en-US" dirty="0"/>
              <a:t>A. Water is let into the pool at an even speed. Which of the graphs shown matches this? </a:t>
            </a:r>
          </a:p>
        </p:txBody>
      </p:sp>
      <p:sp>
        <p:nvSpPr>
          <p:cNvPr id="4" name="Datumsplatzhalter 3">
            <a:extLst>
              <a:ext uri="{FF2B5EF4-FFF2-40B4-BE49-F238E27FC236}">
                <a16:creationId xmlns:a16="http://schemas.microsoft.com/office/drawing/2014/main" id="{DD00BDAF-9ED8-4331-BB9A-47C2882D2A91}"/>
              </a:ext>
            </a:extLst>
          </p:cNvPr>
          <p:cNvSpPr>
            <a:spLocks noGrp="1"/>
          </p:cNvSpPr>
          <p:nvPr>
            <p:ph type="dt" sz="half" idx="10"/>
          </p:nvPr>
        </p:nvSpPr>
        <p:spPr/>
        <p:txBody>
          <a:bodyPr/>
          <a:lstStyle/>
          <a:p>
            <a:fld id="{24DE8C97-FB14-41A0-836E-7D8661ACE0C4}" type="datetime1">
              <a:rPr lang="de-DE" smtClean="0"/>
              <a:t>28.08.2023</a:t>
            </a:fld>
            <a:endParaRPr lang="de-DE" dirty="0"/>
          </a:p>
        </p:txBody>
      </p:sp>
      <p:sp>
        <p:nvSpPr>
          <p:cNvPr id="5" name="Fußzeilenplatzhalter 4">
            <a:extLst>
              <a:ext uri="{FF2B5EF4-FFF2-40B4-BE49-F238E27FC236}">
                <a16:creationId xmlns:a16="http://schemas.microsoft.com/office/drawing/2014/main" id="{78F08D9A-DA52-44DC-91EA-24CC1238178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0690D40-73C6-4C87-9640-ECA05FE87E7D}"/>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7" name="Grafik 6">
            <a:extLst>
              <a:ext uri="{FF2B5EF4-FFF2-40B4-BE49-F238E27FC236}">
                <a16:creationId xmlns:a16="http://schemas.microsoft.com/office/drawing/2014/main" id="{8BC2B9DC-695F-4E4A-8A81-E3BF72C426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358" y="1347289"/>
            <a:ext cx="7488832" cy="4608512"/>
          </a:xfrm>
          <a:prstGeom prst="rect">
            <a:avLst/>
          </a:prstGeom>
          <a:noFill/>
          <a:ln>
            <a:noFill/>
          </a:ln>
        </p:spPr>
      </p:pic>
      <p:sp>
        <p:nvSpPr>
          <p:cNvPr id="8" name="Textfeld 7">
            <a:extLst>
              <a:ext uri="{FF2B5EF4-FFF2-40B4-BE49-F238E27FC236}">
                <a16:creationId xmlns:a16="http://schemas.microsoft.com/office/drawing/2014/main" id="{F92CB8A1-1B8F-4968-8A4C-E7CDF9D2B039}"/>
              </a:ext>
            </a:extLst>
          </p:cNvPr>
          <p:cNvSpPr txBox="1"/>
          <p:nvPr/>
        </p:nvSpPr>
        <p:spPr>
          <a:xfrm>
            <a:off x="123048" y="6032130"/>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Barzel, B., </a:t>
            </a:r>
            <a:r>
              <a:rPr lang="de-DE" sz="1100" dirty="0" err="1">
                <a:solidFill>
                  <a:schemeClr val="accent3">
                    <a:lumMod val="75000"/>
                  </a:schemeClr>
                </a:solidFill>
                <a:latin typeface="Arial" panose="020B0604020202020204" pitchFamily="34" charset="0"/>
                <a:cs typeface="Arial" panose="020B0604020202020204" pitchFamily="34" charset="0"/>
              </a:rPr>
              <a:t>Glade</a:t>
            </a:r>
            <a:r>
              <a:rPr lang="de-DE" sz="1100" dirty="0">
                <a:solidFill>
                  <a:schemeClr val="accent3">
                    <a:lumMod val="75000"/>
                  </a:schemeClr>
                </a:solidFill>
                <a:latin typeface="Arial" panose="020B0604020202020204" pitchFamily="34" charset="0"/>
                <a:cs typeface="Arial" panose="020B0604020202020204" pitchFamily="34" charset="0"/>
              </a:rPr>
              <a:t>, M. &amp; Klinger, M. (2021). Algebra und Funktionen. Springer Berlin Heidelberg. https://doi.org/10.1007/978-3-662-61393-1</a:t>
            </a:r>
          </a:p>
        </p:txBody>
      </p:sp>
      <p:sp>
        <p:nvSpPr>
          <p:cNvPr id="9" name="Rechteck 8">
            <a:extLst>
              <a:ext uri="{FF2B5EF4-FFF2-40B4-BE49-F238E27FC236}">
                <a16:creationId xmlns:a16="http://schemas.microsoft.com/office/drawing/2014/main" id="{2309C614-C6C9-4EC6-A59F-40ADD047C492}"/>
              </a:ext>
            </a:extLst>
          </p:cNvPr>
          <p:cNvSpPr/>
          <p:nvPr/>
        </p:nvSpPr>
        <p:spPr>
          <a:xfrm>
            <a:off x="2472357" y="1380611"/>
            <a:ext cx="4109417"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E28BD625-EC16-43BD-BFB1-BE002B032472}"/>
              </a:ext>
            </a:extLst>
          </p:cNvPr>
          <p:cNvSpPr txBox="1"/>
          <p:nvPr/>
        </p:nvSpPr>
        <p:spPr>
          <a:xfrm>
            <a:off x="3105150" y="3571875"/>
            <a:ext cx="1343025" cy="369332"/>
          </a:xfrm>
          <a:prstGeom prst="rect">
            <a:avLst/>
          </a:prstGeom>
          <a:solidFill>
            <a:schemeClr val="bg1"/>
          </a:solidFill>
        </p:spPr>
        <p:txBody>
          <a:bodyPr wrap="square" rtlCol="0">
            <a:spAutoFit/>
          </a:bodyPr>
          <a:lstStyle/>
          <a:p>
            <a:r>
              <a:rPr lang="en-US" dirty="0"/>
              <a:t>filling height</a:t>
            </a:r>
          </a:p>
        </p:txBody>
      </p:sp>
      <p:sp>
        <p:nvSpPr>
          <p:cNvPr id="11" name="Textfeld 10">
            <a:extLst>
              <a:ext uri="{FF2B5EF4-FFF2-40B4-BE49-F238E27FC236}">
                <a16:creationId xmlns:a16="http://schemas.microsoft.com/office/drawing/2014/main" id="{45C48E7A-5254-48D6-87F4-FB38C80B0D99}"/>
              </a:ext>
            </a:extLst>
          </p:cNvPr>
          <p:cNvSpPr txBox="1"/>
          <p:nvPr/>
        </p:nvSpPr>
        <p:spPr>
          <a:xfrm>
            <a:off x="7956797" y="3541262"/>
            <a:ext cx="1343025" cy="369332"/>
          </a:xfrm>
          <a:prstGeom prst="rect">
            <a:avLst/>
          </a:prstGeom>
          <a:solidFill>
            <a:schemeClr val="bg1"/>
          </a:solidFill>
        </p:spPr>
        <p:txBody>
          <a:bodyPr wrap="square" rtlCol="0">
            <a:spAutoFit/>
          </a:bodyPr>
          <a:lstStyle/>
          <a:p>
            <a:r>
              <a:rPr lang="en-US" dirty="0"/>
              <a:t>filling height</a:t>
            </a:r>
          </a:p>
        </p:txBody>
      </p:sp>
      <p:sp>
        <p:nvSpPr>
          <p:cNvPr id="12" name="Textfeld 11">
            <a:extLst>
              <a:ext uri="{FF2B5EF4-FFF2-40B4-BE49-F238E27FC236}">
                <a16:creationId xmlns:a16="http://schemas.microsoft.com/office/drawing/2014/main" id="{16057997-5428-4840-9915-F3AE8032DABD}"/>
              </a:ext>
            </a:extLst>
          </p:cNvPr>
          <p:cNvSpPr txBox="1"/>
          <p:nvPr/>
        </p:nvSpPr>
        <p:spPr>
          <a:xfrm>
            <a:off x="5545261" y="3532252"/>
            <a:ext cx="1343025" cy="369332"/>
          </a:xfrm>
          <a:prstGeom prst="rect">
            <a:avLst/>
          </a:prstGeom>
          <a:solidFill>
            <a:schemeClr val="bg1"/>
          </a:solidFill>
        </p:spPr>
        <p:txBody>
          <a:bodyPr wrap="square" rtlCol="0">
            <a:spAutoFit/>
          </a:bodyPr>
          <a:lstStyle/>
          <a:p>
            <a:r>
              <a:rPr lang="en-US" dirty="0"/>
              <a:t>filling height</a:t>
            </a:r>
          </a:p>
        </p:txBody>
      </p:sp>
      <p:sp>
        <p:nvSpPr>
          <p:cNvPr id="13" name="Textfeld 12">
            <a:extLst>
              <a:ext uri="{FF2B5EF4-FFF2-40B4-BE49-F238E27FC236}">
                <a16:creationId xmlns:a16="http://schemas.microsoft.com/office/drawing/2014/main" id="{41D2386F-C071-4A08-B762-E7AA858C60C6}"/>
              </a:ext>
            </a:extLst>
          </p:cNvPr>
          <p:cNvSpPr txBox="1"/>
          <p:nvPr/>
        </p:nvSpPr>
        <p:spPr>
          <a:xfrm>
            <a:off x="4166208" y="5619791"/>
            <a:ext cx="1343025" cy="369332"/>
          </a:xfrm>
          <a:prstGeom prst="rect">
            <a:avLst/>
          </a:prstGeom>
          <a:solidFill>
            <a:schemeClr val="bg1"/>
          </a:solidFill>
        </p:spPr>
        <p:txBody>
          <a:bodyPr wrap="square" rtlCol="0">
            <a:spAutoFit/>
          </a:bodyPr>
          <a:lstStyle/>
          <a:p>
            <a:r>
              <a:rPr lang="en-US" dirty="0"/>
              <a:t>time</a:t>
            </a:r>
          </a:p>
        </p:txBody>
      </p:sp>
      <p:sp>
        <p:nvSpPr>
          <p:cNvPr id="14" name="Textfeld 13">
            <a:extLst>
              <a:ext uri="{FF2B5EF4-FFF2-40B4-BE49-F238E27FC236}">
                <a16:creationId xmlns:a16="http://schemas.microsoft.com/office/drawing/2014/main" id="{42B339D3-1E6E-48C6-AAE9-D78E0C686C42}"/>
              </a:ext>
            </a:extLst>
          </p:cNvPr>
          <p:cNvSpPr txBox="1"/>
          <p:nvPr/>
        </p:nvSpPr>
        <p:spPr>
          <a:xfrm>
            <a:off x="9055831" y="5603130"/>
            <a:ext cx="1343025" cy="369332"/>
          </a:xfrm>
          <a:prstGeom prst="rect">
            <a:avLst/>
          </a:prstGeom>
          <a:solidFill>
            <a:schemeClr val="bg1"/>
          </a:solidFill>
        </p:spPr>
        <p:txBody>
          <a:bodyPr wrap="square" rtlCol="0">
            <a:spAutoFit/>
          </a:bodyPr>
          <a:lstStyle/>
          <a:p>
            <a:r>
              <a:rPr lang="en-US" dirty="0"/>
              <a:t>time</a:t>
            </a:r>
          </a:p>
        </p:txBody>
      </p:sp>
      <p:sp>
        <p:nvSpPr>
          <p:cNvPr id="15" name="Textfeld 14">
            <a:extLst>
              <a:ext uri="{FF2B5EF4-FFF2-40B4-BE49-F238E27FC236}">
                <a16:creationId xmlns:a16="http://schemas.microsoft.com/office/drawing/2014/main" id="{6064A6E9-DE54-44C2-9955-6181A4D9DAAF}"/>
              </a:ext>
            </a:extLst>
          </p:cNvPr>
          <p:cNvSpPr txBox="1"/>
          <p:nvPr/>
        </p:nvSpPr>
        <p:spPr>
          <a:xfrm>
            <a:off x="6541843" y="5619791"/>
            <a:ext cx="1343025" cy="369332"/>
          </a:xfrm>
          <a:prstGeom prst="rect">
            <a:avLst/>
          </a:prstGeom>
          <a:solidFill>
            <a:schemeClr val="bg1"/>
          </a:solidFill>
        </p:spPr>
        <p:txBody>
          <a:bodyPr wrap="square" rtlCol="0">
            <a:spAutoFit/>
          </a:bodyPr>
          <a:lstStyle/>
          <a:p>
            <a:r>
              <a:rPr lang="en-US" dirty="0"/>
              <a:t>time</a:t>
            </a:r>
          </a:p>
        </p:txBody>
      </p:sp>
      <p:sp>
        <p:nvSpPr>
          <p:cNvPr id="16" name="Rechteck 15">
            <a:extLst>
              <a:ext uri="{FF2B5EF4-FFF2-40B4-BE49-F238E27FC236}">
                <a16:creationId xmlns:a16="http://schemas.microsoft.com/office/drawing/2014/main" id="{17A4A3B9-D1FE-4B95-9167-B9105741CA85}"/>
              </a:ext>
            </a:extLst>
          </p:cNvPr>
          <p:cNvSpPr/>
          <p:nvPr/>
        </p:nvSpPr>
        <p:spPr>
          <a:xfrm>
            <a:off x="4992637" y="2973594"/>
            <a:ext cx="2448272" cy="302521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314</Words>
  <Application>Microsoft Office PowerPoint</Application>
  <PresentationFormat>Breitbild</PresentationFormat>
  <Paragraphs>79</Paragraphs>
  <Slides>11</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Times New Roman</vt:lpstr>
      <vt:lpstr>Wingdings</vt:lpstr>
      <vt:lpstr>Office</vt:lpstr>
      <vt:lpstr>Filling vessels</vt:lpstr>
      <vt:lpstr>Filling vessels</vt:lpstr>
      <vt:lpstr>Which graph fits which vessel?</vt:lpstr>
      <vt:lpstr>Research assignment</vt:lpstr>
      <vt:lpstr>Research assignment</vt:lpstr>
      <vt:lpstr>Research finding “Filling vessels”</vt:lpstr>
      <vt:lpstr>Research finding “Filling vessels”</vt:lpstr>
      <vt:lpstr>Which graph fits which vessel?</vt:lpstr>
      <vt:lpstr>A. Water is let into the pool at an even speed. Which of the graphs shown matches this? </vt:lpstr>
      <vt:lpstr>B. Which graph matches the vessel?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Frey, Kerstin</cp:lastModifiedBy>
  <cp:revision>51</cp:revision>
  <dcterms:created xsi:type="dcterms:W3CDTF">2021-02-10T09:52:27Z</dcterms:created>
  <dcterms:modified xsi:type="dcterms:W3CDTF">2023-08-28T20:56:13Z</dcterms:modified>
</cp:coreProperties>
</file>