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56" r:id="rId2"/>
    <p:sldId id="272" r:id="rId3"/>
    <p:sldId id="283" r:id="rId4"/>
    <p:sldId id="284" r:id="rId5"/>
    <p:sldId id="285" r:id="rId6"/>
    <p:sldId id="286" r:id="rId7"/>
    <p:sldId id="287" r:id="rId8"/>
    <p:sldId id="288" r:id="rId9"/>
    <p:sldId id="289" r:id="rId10"/>
    <p:sldId id="290" r:id="rId11"/>
    <p:sldId id="281"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398E7-6B37-4016-9509-D6FDFF639AC7}" v="28" dt="2024-04-15T21:08:46.27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199" autoAdjust="0"/>
  </p:normalViewPr>
  <p:slideViewPr>
    <p:cSldViewPr snapToGrid="0">
      <p:cViewPr varScale="1">
        <p:scale>
          <a:sx n="73" d="100"/>
          <a:sy n="73"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s, R.D. (Rogier)" userId="55bf0ce6-4b0f-4ddf-8f4c-f5d94706ccd6" providerId="ADAL" clId="{8CB398E7-6B37-4016-9509-D6FDFF639AC7}"/>
    <pc:docChg chg="custSel modSld">
      <pc:chgData name="Bos, R.D. (Rogier)" userId="55bf0ce6-4b0f-4ddf-8f4c-f5d94706ccd6" providerId="ADAL" clId="{8CB398E7-6B37-4016-9509-D6FDFF639AC7}" dt="2024-04-15T21:08:53.054" v="30" actId="20577"/>
      <pc:docMkLst>
        <pc:docMk/>
      </pc:docMkLst>
      <pc:sldChg chg="modSp mod">
        <pc:chgData name="Bos, R.D. (Rogier)" userId="55bf0ce6-4b0f-4ddf-8f4c-f5d94706ccd6" providerId="ADAL" clId="{8CB398E7-6B37-4016-9509-D6FDFF639AC7}" dt="2024-04-15T21:04:25.283" v="10" actId="20577"/>
        <pc:sldMkLst>
          <pc:docMk/>
          <pc:sldMk cId="2890696420" sldId="286"/>
        </pc:sldMkLst>
        <pc:spChg chg="mod">
          <ac:chgData name="Bos, R.D. (Rogier)" userId="55bf0ce6-4b0f-4ddf-8f4c-f5d94706ccd6" providerId="ADAL" clId="{8CB398E7-6B37-4016-9509-D6FDFF639AC7}" dt="2024-04-15T21:03:50.614" v="1" actId="14100"/>
          <ac:spMkLst>
            <pc:docMk/>
            <pc:sldMk cId="2890696420" sldId="286"/>
            <ac:spMk id="23" creationId="{6BD0DB9F-410F-47C4-A84A-91EEBF596C86}"/>
          </ac:spMkLst>
        </pc:spChg>
        <pc:spChg chg="mod">
          <ac:chgData name="Bos, R.D. (Rogier)" userId="55bf0ce6-4b0f-4ddf-8f4c-f5d94706ccd6" providerId="ADAL" clId="{8CB398E7-6B37-4016-9509-D6FDFF639AC7}" dt="2024-04-15T21:04:25.283" v="10" actId="20577"/>
          <ac:spMkLst>
            <pc:docMk/>
            <pc:sldMk cId="2890696420" sldId="286"/>
            <ac:spMk id="28" creationId="{B8C1048E-28DD-4EF0-B574-2E1A84A9588E}"/>
          </ac:spMkLst>
        </pc:spChg>
      </pc:sldChg>
      <pc:sldChg chg="modSp mod">
        <pc:chgData name="Bos, R.D. (Rogier)" userId="55bf0ce6-4b0f-4ddf-8f4c-f5d94706ccd6" providerId="ADAL" clId="{8CB398E7-6B37-4016-9509-D6FDFF639AC7}" dt="2024-04-15T21:05:45.829" v="12" actId="1076"/>
        <pc:sldMkLst>
          <pc:docMk/>
          <pc:sldMk cId="3356270562" sldId="287"/>
        </pc:sldMkLst>
        <pc:spChg chg="mod">
          <ac:chgData name="Bos, R.D. (Rogier)" userId="55bf0ce6-4b0f-4ddf-8f4c-f5d94706ccd6" providerId="ADAL" clId="{8CB398E7-6B37-4016-9509-D6FDFF639AC7}" dt="2024-04-15T21:05:16.871" v="11" actId="1076"/>
          <ac:spMkLst>
            <pc:docMk/>
            <pc:sldMk cId="3356270562" sldId="287"/>
            <ac:spMk id="23" creationId="{6BD0DB9F-410F-47C4-A84A-91EEBF596C86}"/>
          </ac:spMkLst>
        </pc:spChg>
        <pc:spChg chg="mod">
          <ac:chgData name="Bos, R.D. (Rogier)" userId="55bf0ce6-4b0f-4ddf-8f4c-f5d94706ccd6" providerId="ADAL" clId="{8CB398E7-6B37-4016-9509-D6FDFF639AC7}" dt="2024-04-15T21:05:45.829" v="12" actId="1076"/>
          <ac:spMkLst>
            <pc:docMk/>
            <pc:sldMk cId="3356270562" sldId="287"/>
            <ac:spMk id="28" creationId="{B8C1048E-28DD-4EF0-B574-2E1A84A9588E}"/>
          </ac:spMkLst>
        </pc:spChg>
      </pc:sldChg>
      <pc:sldChg chg="modSp mod">
        <pc:chgData name="Bos, R.D. (Rogier)" userId="55bf0ce6-4b0f-4ddf-8f4c-f5d94706ccd6" providerId="ADAL" clId="{8CB398E7-6B37-4016-9509-D6FDFF639AC7}" dt="2024-04-15T21:06:53.003" v="20" actId="20577"/>
        <pc:sldMkLst>
          <pc:docMk/>
          <pc:sldMk cId="1576707049" sldId="288"/>
        </pc:sldMkLst>
        <pc:spChg chg="mod">
          <ac:chgData name="Bos, R.D. (Rogier)" userId="55bf0ce6-4b0f-4ddf-8f4c-f5d94706ccd6" providerId="ADAL" clId="{8CB398E7-6B37-4016-9509-D6FDFF639AC7}" dt="2024-04-15T21:06:53.003" v="20" actId="20577"/>
          <ac:spMkLst>
            <pc:docMk/>
            <pc:sldMk cId="1576707049" sldId="288"/>
            <ac:spMk id="2" creationId="{2C49E967-EE5C-4D89-AEE1-2189B88124D7}"/>
          </ac:spMkLst>
        </pc:spChg>
      </pc:sldChg>
      <pc:sldChg chg="modSp mod">
        <pc:chgData name="Bos, R.D. (Rogier)" userId="55bf0ce6-4b0f-4ddf-8f4c-f5d94706ccd6" providerId="ADAL" clId="{8CB398E7-6B37-4016-9509-D6FDFF639AC7}" dt="2024-04-15T21:07:49.637" v="27" actId="1076"/>
        <pc:sldMkLst>
          <pc:docMk/>
          <pc:sldMk cId="472551096" sldId="289"/>
        </pc:sldMkLst>
        <pc:spChg chg="mod">
          <ac:chgData name="Bos, R.D. (Rogier)" userId="55bf0ce6-4b0f-4ddf-8f4c-f5d94706ccd6" providerId="ADAL" clId="{8CB398E7-6B37-4016-9509-D6FDFF639AC7}" dt="2024-04-15T21:07:49.637" v="27" actId="1076"/>
          <ac:spMkLst>
            <pc:docMk/>
            <pc:sldMk cId="472551096" sldId="289"/>
            <ac:spMk id="2" creationId="{0974E1F4-7425-499A-8D5F-A52808FC19E9}"/>
          </ac:spMkLst>
        </pc:spChg>
        <pc:spChg chg="mod">
          <ac:chgData name="Bos, R.D. (Rogier)" userId="55bf0ce6-4b0f-4ddf-8f4c-f5d94706ccd6" providerId="ADAL" clId="{8CB398E7-6B37-4016-9509-D6FDFF639AC7}" dt="2024-04-15T21:07:26.023" v="23" actId="1076"/>
          <ac:spMkLst>
            <pc:docMk/>
            <pc:sldMk cId="472551096" sldId="289"/>
            <ac:spMk id="9" creationId="{2309C614-C6C9-4EC6-A59F-40ADD047C492}"/>
          </ac:spMkLst>
        </pc:spChg>
      </pc:sldChg>
      <pc:sldChg chg="modSp mod">
        <pc:chgData name="Bos, R.D. (Rogier)" userId="55bf0ce6-4b0f-4ddf-8f4c-f5d94706ccd6" providerId="ADAL" clId="{8CB398E7-6B37-4016-9509-D6FDFF639AC7}" dt="2024-04-15T21:08:53.054" v="30" actId="20577"/>
        <pc:sldMkLst>
          <pc:docMk/>
          <pc:sldMk cId="3930268159" sldId="290"/>
        </pc:sldMkLst>
        <pc:spChg chg="mod">
          <ac:chgData name="Bos, R.D. (Rogier)" userId="55bf0ce6-4b0f-4ddf-8f4c-f5d94706ccd6" providerId="ADAL" clId="{8CB398E7-6B37-4016-9509-D6FDFF639AC7}" dt="2024-04-15T21:08:53.054" v="30" actId="20577"/>
          <ac:spMkLst>
            <pc:docMk/>
            <pc:sldMk cId="3930268159" sldId="290"/>
            <ac:spMk id="2" creationId="{E3E82400-9BD3-4778-90BD-185737B56C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15.04.2024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3130652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15.04.2024</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15.04.2024</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15.04.2024</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15.04.2024</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15.04.2024</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15.04.2024</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15.04.2024</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pPr/>
              <a:t>‹#›</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425514"/>
            <a:ext cx="5624511" cy="1258887"/>
          </a:xfrm>
        </p:spPr>
        <p:txBody>
          <a:bodyPr/>
          <a:lstStyle/>
          <a:p>
            <a:pPr>
              <a:defRPr/>
            </a:pPr>
            <a:r>
              <a:rPr lang="de-DE" sz="4800" dirty="0" err="1"/>
              <a:t>Filling</a:t>
            </a:r>
            <a:r>
              <a:rPr lang="de-DE" sz="4800" dirty="0"/>
              <a:t> </a:t>
            </a:r>
            <a:r>
              <a:rPr lang="de-DE" sz="4800" dirty="0" err="1"/>
              <a:t>vessels</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nl-NL" sz="2000">
                <a:latin typeface="+mn-lt"/>
                <a:ea typeface="Calibri" panose="020F0502020204030204" pitchFamily="34" charset="0"/>
                <a:cs typeface="Times New Roman" panose="02020603050405020304" pitchFamily="18" charset="0"/>
              </a:rPr>
              <a:t>Dit materiaal wordt geleverd door het FunThink-team, verantwoordelijke instelling: 
Onderwijsuniversiteit Ludwigsburg 
Tenzij anders vermeld, zijn dit werk en de inhoud ervan gelicentieerd onder een Creative Commons-licentie (CC BY-SA 4.0). Uitgesloten zijn financieringslogo's en CC-iconen / modulepictogrammen.</a:t>
            </a:r>
            <a:endParaRPr lang="de-DE" sz="2000" dirty="0">
              <a:effectLst/>
              <a:latin typeface="+mn-lt"/>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82400-9BD3-4778-90BD-185737B56C1E}"/>
              </a:ext>
            </a:extLst>
          </p:cNvPr>
          <p:cNvSpPr>
            <a:spLocks noGrp="1"/>
          </p:cNvSpPr>
          <p:nvPr>
            <p:ph type="title"/>
          </p:nvPr>
        </p:nvSpPr>
        <p:spPr/>
        <p:txBody>
          <a:bodyPr/>
          <a:lstStyle/>
          <a:p>
            <a:r>
              <a:rPr lang="en-US" dirty="0"/>
              <a:t>B</a:t>
            </a:r>
            <a:r>
              <a:rPr lang="en-US"/>
              <a:t>. </a:t>
            </a:r>
            <a:r>
              <a:rPr lang="nl-NL"/>
              <a:t>Welke grafiek komt overeen met het vat</a:t>
            </a:r>
            <a:r>
              <a:rPr lang="en-US"/>
              <a:t>?</a:t>
            </a:r>
            <a:endParaRPr lang="en-US" dirty="0"/>
          </a:p>
        </p:txBody>
      </p:sp>
      <p:sp>
        <p:nvSpPr>
          <p:cNvPr id="4" name="Datumsplatzhalter 3">
            <a:extLst>
              <a:ext uri="{FF2B5EF4-FFF2-40B4-BE49-F238E27FC236}">
                <a16:creationId xmlns:a16="http://schemas.microsoft.com/office/drawing/2014/main" id="{DB5282F7-3567-4FE1-A02F-6847A81D62F7}"/>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B3B907A1-24D0-4520-95F6-A4C9CB99989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0C4831F-6028-4083-87C4-7637A48C443E}"/>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27" name="Grafik 26">
            <a:extLst>
              <a:ext uri="{FF2B5EF4-FFF2-40B4-BE49-F238E27FC236}">
                <a16:creationId xmlns:a16="http://schemas.microsoft.com/office/drawing/2014/main" id="{DE181E2B-86A7-4CDC-85CC-65118B11DA44}"/>
              </a:ext>
            </a:extLst>
          </p:cNvPr>
          <p:cNvPicPr>
            <a:picLocks noChangeAspect="1"/>
          </p:cNvPicPr>
          <p:nvPr/>
        </p:nvPicPr>
        <p:blipFill>
          <a:blip r:embed="rId3"/>
          <a:stretch>
            <a:fillRect/>
          </a:stretch>
        </p:blipFill>
        <p:spPr>
          <a:xfrm>
            <a:off x="2113459" y="1645997"/>
            <a:ext cx="1368152" cy="1381565"/>
          </a:xfrm>
          <a:prstGeom prst="rect">
            <a:avLst/>
          </a:prstGeom>
        </p:spPr>
      </p:pic>
      <p:sp>
        <p:nvSpPr>
          <p:cNvPr id="28" name="Text Box 3">
            <a:extLst>
              <a:ext uri="{FF2B5EF4-FFF2-40B4-BE49-F238E27FC236}">
                <a16:creationId xmlns:a16="http://schemas.microsoft.com/office/drawing/2014/main" id="{042747B2-9C15-4974-A3E7-1CD1C2C199A1}"/>
              </a:ext>
            </a:extLst>
          </p:cNvPr>
          <p:cNvSpPr txBox="1">
            <a:spLocks noChangeArrowheads="1"/>
          </p:cNvSpPr>
          <p:nvPr/>
        </p:nvSpPr>
        <p:spPr bwMode="auto">
          <a:xfrm>
            <a:off x="2485839"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①</a:t>
            </a:r>
            <a:endParaRPr kumimoji="0" lang="fr-FR" altLang="de-DE" sz="2000" b="0" i="0" u="none" strike="noStrike" cap="none" normalizeH="0" baseline="0" dirty="0">
              <a:ln>
                <a:noFill/>
              </a:ln>
              <a:effectLst/>
              <a:latin typeface="Arial" panose="020B0604020202020204" pitchFamily="34" charset="0"/>
            </a:endParaRPr>
          </a:p>
        </p:txBody>
      </p:sp>
      <p:pic>
        <p:nvPicPr>
          <p:cNvPr id="29" name="Grafik 28">
            <a:extLst>
              <a:ext uri="{FF2B5EF4-FFF2-40B4-BE49-F238E27FC236}">
                <a16:creationId xmlns:a16="http://schemas.microsoft.com/office/drawing/2014/main" id="{2BCF689A-5AB3-4D6D-8756-6889736E714F}"/>
              </a:ext>
            </a:extLst>
          </p:cNvPr>
          <p:cNvPicPr>
            <a:picLocks noChangeAspect="1"/>
          </p:cNvPicPr>
          <p:nvPr/>
        </p:nvPicPr>
        <p:blipFill>
          <a:blip r:embed="rId4"/>
          <a:stretch>
            <a:fillRect/>
          </a:stretch>
        </p:blipFill>
        <p:spPr>
          <a:xfrm>
            <a:off x="6180026" y="3890046"/>
            <a:ext cx="1512168" cy="1512168"/>
          </a:xfrm>
          <a:prstGeom prst="rect">
            <a:avLst/>
          </a:prstGeom>
        </p:spPr>
      </p:pic>
      <p:sp>
        <p:nvSpPr>
          <p:cNvPr id="30" name="Text Box 3">
            <a:extLst>
              <a:ext uri="{FF2B5EF4-FFF2-40B4-BE49-F238E27FC236}">
                <a16:creationId xmlns:a16="http://schemas.microsoft.com/office/drawing/2014/main" id="{A0557A94-1B47-4361-B6FF-E8B98624DD07}"/>
              </a:ext>
            </a:extLst>
          </p:cNvPr>
          <p:cNvSpPr txBox="1">
            <a:spLocks noChangeArrowheads="1"/>
          </p:cNvSpPr>
          <p:nvPr/>
        </p:nvSpPr>
        <p:spPr bwMode="auto">
          <a:xfrm>
            <a:off x="6361931" y="545517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C</a:t>
            </a:r>
            <a:endParaRPr kumimoji="0" lang="fr-FR" altLang="de-DE" sz="3200" b="1" i="0" u="none" strike="noStrike" cap="none" normalizeH="0" baseline="0" dirty="0">
              <a:ln>
                <a:noFill/>
              </a:ln>
              <a:effectLst/>
              <a:latin typeface="Arial" panose="020B0604020202020204" pitchFamily="34" charset="0"/>
            </a:endParaRPr>
          </a:p>
        </p:txBody>
      </p:sp>
      <p:sp>
        <p:nvSpPr>
          <p:cNvPr id="31" name="Text Box 3">
            <a:extLst>
              <a:ext uri="{FF2B5EF4-FFF2-40B4-BE49-F238E27FC236}">
                <a16:creationId xmlns:a16="http://schemas.microsoft.com/office/drawing/2014/main" id="{6DC11C08-2626-4D14-AB80-0C466872CAD9}"/>
              </a:ext>
            </a:extLst>
          </p:cNvPr>
          <p:cNvSpPr txBox="1">
            <a:spLocks noChangeArrowheads="1"/>
          </p:cNvSpPr>
          <p:nvPr/>
        </p:nvSpPr>
        <p:spPr bwMode="auto">
          <a:xfrm>
            <a:off x="8810203" y="5461056"/>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D</a:t>
            </a:r>
            <a:endParaRPr kumimoji="0" lang="fr-FR" altLang="de-DE" sz="3200" b="1" i="0" u="none" strike="noStrike" cap="none" normalizeH="0" baseline="0" dirty="0">
              <a:ln>
                <a:noFill/>
              </a:ln>
              <a:effectLst/>
              <a:latin typeface="Arial" panose="020B0604020202020204" pitchFamily="34" charset="0"/>
            </a:endParaRPr>
          </a:p>
        </p:txBody>
      </p:sp>
      <p:sp>
        <p:nvSpPr>
          <p:cNvPr id="32" name="Text Box 3">
            <a:extLst>
              <a:ext uri="{FF2B5EF4-FFF2-40B4-BE49-F238E27FC236}">
                <a16:creationId xmlns:a16="http://schemas.microsoft.com/office/drawing/2014/main" id="{50E3ED1F-4752-4111-8BA9-F6884B9F1099}"/>
              </a:ext>
            </a:extLst>
          </p:cNvPr>
          <p:cNvSpPr txBox="1">
            <a:spLocks noChangeArrowheads="1"/>
          </p:cNvSpPr>
          <p:nvPr/>
        </p:nvSpPr>
        <p:spPr bwMode="auto">
          <a:xfrm>
            <a:off x="4057675" y="5500964"/>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B</a:t>
            </a:r>
            <a:endParaRPr kumimoji="0" lang="fr-FR" altLang="de-DE" sz="3200" b="1" i="0" u="none" strike="noStrike" cap="none" normalizeH="0" baseline="0" dirty="0">
              <a:ln>
                <a:noFill/>
              </a:ln>
              <a:effectLst/>
              <a:latin typeface="Arial" panose="020B0604020202020204" pitchFamily="34" charset="0"/>
            </a:endParaRPr>
          </a:p>
        </p:txBody>
      </p:sp>
      <p:sp>
        <p:nvSpPr>
          <p:cNvPr id="33" name="Text Box 3">
            <a:extLst>
              <a:ext uri="{FF2B5EF4-FFF2-40B4-BE49-F238E27FC236}">
                <a16:creationId xmlns:a16="http://schemas.microsoft.com/office/drawing/2014/main" id="{BA7DD2EC-6E2C-400D-AA80-156AF8FA15F9}"/>
              </a:ext>
            </a:extLst>
          </p:cNvPr>
          <p:cNvSpPr txBox="1">
            <a:spLocks noChangeArrowheads="1"/>
          </p:cNvSpPr>
          <p:nvPr/>
        </p:nvSpPr>
        <p:spPr bwMode="auto">
          <a:xfrm>
            <a:off x="1980519" y="5504811"/>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A</a:t>
            </a:r>
            <a:endParaRPr kumimoji="0" lang="fr-FR" altLang="de-DE" sz="3200" b="1" i="0" u="none" strike="noStrike" cap="none" normalizeH="0" baseline="0" dirty="0">
              <a:ln>
                <a:noFill/>
              </a:ln>
              <a:effectLst/>
              <a:latin typeface="Arial" panose="020B0604020202020204" pitchFamily="34" charset="0"/>
            </a:endParaRPr>
          </a:p>
        </p:txBody>
      </p:sp>
      <p:sp>
        <p:nvSpPr>
          <p:cNvPr id="34" name="Text Box 3">
            <a:extLst>
              <a:ext uri="{FF2B5EF4-FFF2-40B4-BE49-F238E27FC236}">
                <a16:creationId xmlns:a16="http://schemas.microsoft.com/office/drawing/2014/main" id="{38971F9F-5773-4D3F-99B2-D6968AA56A99}"/>
              </a:ext>
            </a:extLst>
          </p:cNvPr>
          <p:cNvSpPr txBox="1">
            <a:spLocks noChangeArrowheads="1"/>
          </p:cNvSpPr>
          <p:nvPr/>
        </p:nvSpPr>
        <p:spPr bwMode="auto">
          <a:xfrm>
            <a:off x="4633739" y="306250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②</a:t>
            </a:r>
            <a:endParaRPr kumimoji="0" lang="fr-FR" altLang="de-DE" sz="2000" b="0" i="0" u="none" strike="noStrike" cap="none" normalizeH="0" baseline="0" dirty="0">
              <a:ln>
                <a:noFill/>
              </a:ln>
              <a:effectLst/>
              <a:latin typeface="Arial" panose="020B0604020202020204" pitchFamily="34" charset="0"/>
            </a:endParaRPr>
          </a:p>
        </p:txBody>
      </p:sp>
      <p:sp>
        <p:nvSpPr>
          <p:cNvPr id="35" name="Text Box 3">
            <a:extLst>
              <a:ext uri="{FF2B5EF4-FFF2-40B4-BE49-F238E27FC236}">
                <a16:creationId xmlns:a16="http://schemas.microsoft.com/office/drawing/2014/main" id="{45FAAD03-4C5C-444F-80BF-F6BB8A40A471}"/>
              </a:ext>
            </a:extLst>
          </p:cNvPr>
          <p:cNvSpPr txBox="1">
            <a:spLocks noChangeArrowheads="1"/>
          </p:cNvSpPr>
          <p:nvPr/>
        </p:nvSpPr>
        <p:spPr bwMode="auto">
          <a:xfrm>
            <a:off x="66859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③</a:t>
            </a:r>
            <a:endParaRPr kumimoji="0" lang="fr-FR" altLang="de-DE" sz="2000" b="0" i="0" u="none" strike="noStrike" cap="none" normalizeH="0" baseline="0" dirty="0">
              <a:ln>
                <a:noFill/>
              </a:ln>
              <a:effectLst/>
              <a:latin typeface="Arial" panose="020B0604020202020204" pitchFamily="34" charset="0"/>
            </a:endParaRPr>
          </a:p>
        </p:txBody>
      </p:sp>
      <p:sp>
        <p:nvSpPr>
          <p:cNvPr id="36" name="Text Box 3">
            <a:extLst>
              <a:ext uri="{FF2B5EF4-FFF2-40B4-BE49-F238E27FC236}">
                <a16:creationId xmlns:a16="http://schemas.microsoft.com/office/drawing/2014/main" id="{05DAC56C-6DF2-4686-B0A0-27111D326F16}"/>
              </a:ext>
            </a:extLst>
          </p:cNvPr>
          <p:cNvSpPr txBox="1">
            <a:spLocks noChangeArrowheads="1"/>
          </p:cNvSpPr>
          <p:nvPr/>
        </p:nvSpPr>
        <p:spPr bwMode="auto">
          <a:xfrm>
            <a:off x="88338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④</a:t>
            </a:r>
            <a:endParaRPr kumimoji="0" lang="fr-FR" altLang="de-DE" sz="2000" b="0" i="0" u="none" strike="noStrike" cap="none" normalizeH="0" baseline="0" dirty="0">
              <a:ln>
                <a:noFill/>
              </a:ln>
              <a:effectLst/>
              <a:latin typeface="Arial" panose="020B0604020202020204" pitchFamily="34" charset="0"/>
            </a:endParaRPr>
          </a:p>
        </p:txBody>
      </p:sp>
      <p:pic>
        <p:nvPicPr>
          <p:cNvPr id="37" name="Grafik 36">
            <a:extLst>
              <a:ext uri="{FF2B5EF4-FFF2-40B4-BE49-F238E27FC236}">
                <a16:creationId xmlns:a16="http://schemas.microsoft.com/office/drawing/2014/main" id="{4B0BD16C-D566-429E-8316-FFF5DEF2975F}"/>
              </a:ext>
            </a:extLst>
          </p:cNvPr>
          <p:cNvPicPr>
            <a:picLocks noChangeAspect="1"/>
          </p:cNvPicPr>
          <p:nvPr/>
        </p:nvPicPr>
        <p:blipFill>
          <a:blip r:embed="rId5"/>
          <a:stretch>
            <a:fillRect/>
          </a:stretch>
        </p:blipFill>
        <p:spPr>
          <a:xfrm>
            <a:off x="4280239" y="1645997"/>
            <a:ext cx="1368152" cy="1381565"/>
          </a:xfrm>
          <a:prstGeom prst="rect">
            <a:avLst/>
          </a:prstGeom>
        </p:spPr>
      </p:pic>
      <p:pic>
        <p:nvPicPr>
          <p:cNvPr id="38" name="Grafik 37">
            <a:extLst>
              <a:ext uri="{FF2B5EF4-FFF2-40B4-BE49-F238E27FC236}">
                <a16:creationId xmlns:a16="http://schemas.microsoft.com/office/drawing/2014/main" id="{CE254DEC-6D40-475F-88AC-C9AD29B087CB}"/>
              </a:ext>
            </a:extLst>
          </p:cNvPr>
          <p:cNvPicPr>
            <a:picLocks noChangeAspect="1"/>
          </p:cNvPicPr>
          <p:nvPr/>
        </p:nvPicPr>
        <p:blipFill>
          <a:blip r:embed="rId6"/>
          <a:stretch>
            <a:fillRect/>
          </a:stretch>
        </p:blipFill>
        <p:spPr>
          <a:xfrm>
            <a:off x="3962622" y="3806237"/>
            <a:ext cx="1562126" cy="1587053"/>
          </a:xfrm>
          <a:prstGeom prst="rect">
            <a:avLst/>
          </a:prstGeom>
        </p:spPr>
      </p:pic>
      <p:pic>
        <p:nvPicPr>
          <p:cNvPr id="39" name="Grafik 38">
            <a:extLst>
              <a:ext uri="{FF2B5EF4-FFF2-40B4-BE49-F238E27FC236}">
                <a16:creationId xmlns:a16="http://schemas.microsoft.com/office/drawing/2014/main" id="{50B1E7B6-368A-44CA-89DA-B9A1169158E3}"/>
              </a:ext>
            </a:extLst>
          </p:cNvPr>
          <p:cNvPicPr>
            <a:picLocks noChangeAspect="1"/>
          </p:cNvPicPr>
          <p:nvPr/>
        </p:nvPicPr>
        <p:blipFill>
          <a:blip r:embed="rId7"/>
          <a:stretch>
            <a:fillRect/>
          </a:stretch>
        </p:blipFill>
        <p:spPr>
          <a:xfrm>
            <a:off x="8376840" y="1556761"/>
            <a:ext cx="1562126" cy="1514305"/>
          </a:xfrm>
          <a:prstGeom prst="rect">
            <a:avLst/>
          </a:prstGeom>
        </p:spPr>
      </p:pic>
      <p:pic>
        <p:nvPicPr>
          <p:cNvPr id="40" name="Grafik 39">
            <a:extLst>
              <a:ext uri="{FF2B5EF4-FFF2-40B4-BE49-F238E27FC236}">
                <a16:creationId xmlns:a16="http://schemas.microsoft.com/office/drawing/2014/main" id="{4D3F8A61-A19E-4DC0-B8CF-4DA6989AB885}"/>
              </a:ext>
            </a:extLst>
          </p:cNvPr>
          <p:cNvPicPr>
            <a:picLocks noChangeAspect="1"/>
          </p:cNvPicPr>
          <p:nvPr/>
        </p:nvPicPr>
        <p:blipFill>
          <a:blip r:embed="rId8"/>
          <a:stretch>
            <a:fillRect/>
          </a:stretch>
        </p:blipFill>
        <p:spPr>
          <a:xfrm>
            <a:off x="1654588" y="3864614"/>
            <a:ext cx="1526501" cy="1518550"/>
          </a:xfrm>
          <a:prstGeom prst="rect">
            <a:avLst/>
          </a:prstGeom>
        </p:spPr>
      </p:pic>
      <p:pic>
        <p:nvPicPr>
          <p:cNvPr id="41" name="Grafik 40">
            <a:extLst>
              <a:ext uri="{FF2B5EF4-FFF2-40B4-BE49-F238E27FC236}">
                <a16:creationId xmlns:a16="http://schemas.microsoft.com/office/drawing/2014/main" id="{03610549-C10B-401C-B05C-9E6A055FB938}"/>
              </a:ext>
            </a:extLst>
          </p:cNvPr>
          <p:cNvPicPr>
            <a:picLocks noChangeAspect="1"/>
          </p:cNvPicPr>
          <p:nvPr/>
        </p:nvPicPr>
        <p:blipFill>
          <a:blip r:embed="rId9"/>
          <a:stretch>
            <a:fillRect/>
          </a:stretch>
        </p:blipFill>
        <p:spPr>
          <a:xfrm>
            <a:off x="8521060" y="3806237"/>
            <a:ext cx="1617553" cy="1625978"/>
          </a:xfrm>
          <a:prstGeom prst="rect">
            <a:avLst/>
          </a:prstGeom>
        </p:spPr>
      </p:pic>
      <p:pic>
        <p:nvPicPr>
          <p:cNvPr id="42" name="Grafik 41">
            <a:extLst>
              <a:ext uri="{FF2B5EF4-FFF2-40B4-BE49-F238E27FC236}">
                <a16:creationId xmlns:a16="http://schemas.microsoft.com/office/drawing/2014/main" id="{99F2D0A0-9A29-4E8B-ABCB-2679631E493C}"/>
              </a:ext>
            </a:extLst>
          </p:cNvPr>
          <p:cNvPicPr>
            <a:picLocks noChangeAspect="1"/>
          </p:cNvPicPr>
          <p:nvPr/>
        </p:nvPicPr>
        <p:blipFill>
          <a:blip r:embed="rId10"/>
          <a:stretch>
            <a:fillRect/>
          </a:stretch>
        </p:blipFill>
        <p:spPr>
          <a:xfrm>
            <a:off x="6232406" y="1571220"/>
            <a:ext cx="1489822" cy="1512168"/>
          </a:xfrm>
          <a:prstGeom prst="rect">
            <a:avLst/>
          </a:prstGeom>
        </p:spPr>
      </p:pic>
      <p:cxnSp>
        <p:nvCxnSpPr>
          <p:cNvPr id="43" name="Gerade Verbindung mit Pfeil 42">
            <a:extLst>
              <a:ext uri="{FF2B5EF4-FFF2-40B4-BE49-F238E27FC236}">
                <a16:creationId xmlns:a16="http://schemas.microsoft.com/office/drawing/2014/main" id="{80313B3F-430B-41DA-9A35-FBC687B77B04}"/>
              </a:ext>
            </a:extLst>
          </p:cNvPr>
          <p:cNvCxnSpPr>
            <a:cxnSpLocks/>
            <a:stCxn id="28" idx="3"/>
          </p:cNvCxnSpPr>
          <p:nvPr/>
        </p:nvCxnSpPr>
        <p:spPr>
          <a:xfrm>
            <a:off x="3133911" y="3319841"/>
            <a:ext cx="3228020" cy="4863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Gerade Verbindung mit Pfeil 43">
            <a:extLst>
              <a:ext uri="{FF2B5EF4-FFF2-40B4-BE49-F238E27FC236}">
                <a16:creationId xmlns:a16="http://schemas.microsoft.com/office/drawing/2014/main" id="{DB5930F7-4663-4703-9367-EFB7BD7B18E1}"/>
              </a:ext>
            </a:extLst>
          </p:cNvPr>
          <p:cNvCxnSpPr/>
          <p:nvPr/>
        </p:nvCxnSpPr>
        <p:spPr>
          <a:xfrm flipH="1">
            <a:off x="4301654" y="3417944"/>
            <a:ext cx="540061" cy="9361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Gerade Verbindung mit Pfeil 44">
            <a:extLst>
              <a:ext uri="{FF2B5EF4-FFF2-40B4-BE49-F238E27FC236}">
                <a16:creationId xmlns:a16="http://schemas.microsoft.com/office/drawing/2014/main" id="{466EE429-D37D-4253-B209-338101F63C7E}"/>
              </a:ext>
            </a:extLst>
          </p:cNvPr>
          <p:cNvCxnSpPr/>
          <p:nvPr/>
        </p:nvCxnSpPr>
        <p:spPr>
          <a:xfrm>
            <a:off x="7210504" y="3444073"/>
            <a:ext cx="1803383" cy="8586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Gerade Verbindung mit Pfeil 45">
            <a:extLst>
              <a:ext uri="{FF2B5EF4-FFF2-40B4-BE49-F238E27FC236}">
                <a16:creationId xmlns:a16="http://schemas.microsoft.com/office/drawing/2014/main" id="{3C7A8016-C655-475E-9CF9-EB5234AF6362}"/>
              </a:ext>
            </a:extLst>
          </p:cNvPr>
          <p:cNvCxnSpPr/>
          <p:nvPr/>
        </p:nvCxnSpPr>
        <p:spPr>
          <a:xfrm flipH="1">
            <a:off x="3405833" y="3397063"/>
            <a:ext cx="5548386" cy="4032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feld 46">
            <a:extLst>
              <a:ext uri="{FF2B5EF4-FFF2-40B4-BE49-F238E27FC236}">
                <a16:creationId xmlns:a16="http://schemas.microsoft.com/office/drawing/2014/main" id="{C6C9AD99-5847-4317-827F-AEFFA15E4891}"/>
              </a:ext>
            </a:extLst>
          </p:cNvPr>
          <p:cNvSpPr txBox="1"/>
          <p:nvPr/>
        </p:nvSpPr>
        <p:spPr>
          <a:xfrm>
            <a:off x="123048" y="6036146"/>
            <a:ext cx="8946831" cy="261610"/>
          </a:xfrm>
          <a:prstGeom prst="rect">
            <a:avLst/>
          </a:prstGeom>
          <a:noFill/>
        </p:spPr>
        <p:txBody>
          <a:bodyPr wrap="square" rtlCol="0">
            <a:spAutoFit/>
          </a:bodyPr>
          <a:lstStyle/>
          <a:p>
            <a:r>
              <a:rPr lang="de-DE" sz="1100" dirty="0">
                <a:solidFill>
                  <a:schemeClr val="accent3">
                    <a:lumMod val="75000"/>
                  </a:schemeClr>
                </a:solidFill>
                <a:latin typeface="Arial" panose="020B0604020202020204" pitchFamily="34" charset="0"/>
                <a:cs typeface="Arial" panose="020B0604020202020204" pitchFamily="34" charset="0"/>
              </a:rPr>
              <a:t>Kempf, H. (2015). </a:t>
            </a:r>
            <a:r>
              <a:rPr lang="de-DE" sz="1100" dirty="0" err="1">
                <a:solidFill>
                  <a:schemeClr val="accent3">
                    <a:lumMod val="75000"/>
                  </a:schemeClr>
                </a:solidFill>
                <a:latin typeface="Arial" panose="020B0604020202020204" pitchFamily="34" charset="0"/>
                <a:cs typeface="Arial" panose="020B0604020202020204" pitchFamily="34" charset="0"/>
              </a:rPr>
              <a:t>Füllgraphenmemory</a:t>
            </a:r>
            <a:r>
              <a:rPr lang="de-DE" sz="1100" dirty="0">
                <a:solidFill>
                  <a:schemeClr val="accent3">
                    <a:lumMod val="75000"/>
                  </a:schemeClr>
                </a:solidFill>
                <a:latin typeface="Arial" panose="020B0604020202020204" pitchFamily="34" charset="0"/>
                <a:cs typeface="Arial" panose="020B0604020202020204" pitchFamily="34" charset="0"/>
              </a:rPr>
              <a:t>: Eine Spielidee zur Untersuchung funktionaler Zusammenhänge. Mathematik 5-10(30), 28–29.</a:t>
            </a:r>
          </a:p>
        </p:txBody>
      </p:sp>
    </p:spTree>
    <p:extLst>
      <p:ext uri="{BB962C8B-B14F-4D97-AF65-F5344CB8AC3E}">
        <p14:creationId xmlns:p14="http://schemas.microsoft.com/office/powerpoint/2010/main" val="39302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1F9E-74DE-4BF4-BAF7-3905794B99D3}"/>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71060504-4BCF-4CB0-8480-45311E01B95A}"/>
              </a:ext>
            </a:extLst>
          </p:cNvPr>
          <p:cNvSpPr>
            <a:spLocks noGrp="1"/>
          </p:cNvSpPr>
          <p:nvPr>
            <p:ph type="dt" sz="half" idx="10"/>
          </p:nvPr>
        </p:nvSpPr>
        <p:spPr/>
        <p:txBody>
          <a:bodyPr/>
          <a:lstStyle/>
          <a:p>
            <a:fld id="{ABFC7C4F-5162-4C41-A9B2-37F48A7B705E}" type="datetime1">
              <a:rPr lang="de-DE" smtClean="0"/>
              <a:t>15.04.2024</a:t>
            </a:fld>
            <a:endParaRPr lang="de-DE" dirty="0"/>
          </a:p>
        </p:txBody>
      </p:sp>
      <p:sp>
        <p:nvSpPr>
          <p:cNvPr id="4" name="Fußzeilenplatzhalter 3">
            <a:extLst>
              <a:ext uri="{FF2B5EF4-FFF2-40B4-BE49-F238E27FC236}">
                <a16:creationId xmlns:a16="http://schemas.microsoft.com/office/drawing/2014/main" id="{8AE5A683-B7BA-4244-B565-342634BE3A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20FB02-2451-416D-BC41-97E28DBBFFEF}"/>
              </a:ext>
            </a:extLst>
          </p:cNvPr>
          <p:cNvSpPr>
            <a:spLocks noGrp="1"/>
          </p:cNvSpPr>
          <p:nvPr>
            <p:ph type="sldNum" sz="quarter" idx="12"/>
          </p:nvPr>
        </p:nvSpPr>
        <p:spPr/>
        <p:txBody>
          <a:bodyPr/>
          <a:lstStyle/>
          <a:p>
            <a:fld id="{F8EA345F-8417-4541-8FAD-CDA77055AA50}" type="slidenum">
              <a:rPr lang="de-DE" smtClean="0"/>
              <a:pPr/>
              <a:t>11</a:t>
            </a:fld>
            <a:endParaRPr lang="de-DE" dirty="0"/>
          </a:p>
        </p:txBody>
      </p:sp>
    </p:spTree>
    <p:extLst>
      <p:ext uri="{BB962C8B-B14F-4D97-AF65-F5344CB8AC3E}">
        <p14:creationId xmlns:p14="http://schemas.microsoft.com/office/powerpoint/2010/main" val="2567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250280" y="1430840"/>
            <a:ext cx="4845719" cy="943560"/>
          </a:xfrm>
        </p:spPr>
        <p:txBody>
          <a:bodyPr>
            <a:normAutofit/>
          </a:bodyPr>
          <a:lstStyle/>
          <a:p>
            <a:r>
              <a:rPr lang="de-DE" sz="4400" b="1"/>
              <a:t>Vullen van vaten</a:t>
            </a:r>
            <a:endParaRPr lang="de-DE" sz="4400" b="1" dirty="0"/>
          </a:p>
        </p:txBody>
      </p:sp>
      <p:pic>
        <p:nvPicPr>
          <p:cNvPr id="5" name="Grafik 4">
            <a:extLst>
              <a:ext uri="{FF2B5EF4-FFF2-40B4-BE49-F238E27FC236}">
                <a16:creationId xmlns:a16="http://schemas.microsoft.com/office/drawing/2014/main" id="{D2325F44-E374-4B75-9108-BB0B347933DD}"/>
              </a:ext>
            </a:extLst>
          </p:cNvPr>
          <p:cNvPicPr>
            <a:picLocks noChangeAspect="1"/>
          </p:cNvPicPr>
          <p:nvPr/>
        </p:nvPicPr>
        <p:blipFill>
          <a:blip r:embed="rId2"/>
          <a:stretch>
            <a:fillRect/>
          </a:stretch>
        </p:blipFill>
        <p:spPr>
          <a:xfrm>
            <a:off x="5559369" y="2639387"/>
            <a:ext cx="1964518" cy="1666864"/>
          </a:xfrm>
          <a:prstGeom prst="rect">
            <a:avLst/>
          </a:prstGeom>
        </p:spPr>
      </p:pic>
      <p:pic>
        <p:nvPicPr>
          <p:cNvPr id="7" name="Grafik 6">
            <a:extLst>
              <a:ext uri="{FF2B5EF4-FFF2-40B4-BE49-F238E27FC236}">
                <a16:creationId xmlns:a16="http://schemas.microsoft.com/office/drawing/2014/main" id="{0C415498-29C4-4B4B-A9C7-D6FE0E0AD86E}"/>
              </a:ext>
            </a:extLst>
          </p:cNvPr>
          <p:cNvPicPr>
            <a:picLocks noChangeAspect="1"/>
          </p:cNvPicPr>
          <p:nvPr/>
        </p:nvPicPr>
        <p:blipFill>
          <a:blip r:embed="rId3"/>
          <a:stretch>
            <a:fillRect/>
          </a:stretch>
        </p:blipFill>
        <p:spPr>
          <a:xfrm>
            <a:off x="8157133" y="1430840"/>
            <a:ext cx="2171812" cy="1511378"/>
          </a:xfrm>
          <a:prstGeom prst="rect">
            <a:avLst/>
          </a:prstGeom>
        </p:spPr>
      </p:pic>
      <p:pic>
        <p:nvPicPr>
          <p:cNvPr id="8" name="Grafik 7">
            <a:extLst>
              <a:ext uri="{FF2B5EF4-FFF2-40B4-BE49-F238E27FC236}">
                <a16:creationId xmlns:a16="http://schemas.microsoft.com/office/drawing/2014/main" id="{2DE5EED2-3B11-4EDF-9829-807B25C5B54B}"/>
              </a:ext>
            </a:extLst>
          </p:cNvPr>
          <p:cNvPicPr>
            <a:picLocks noChangeAspect="1"/>
          </p:cNvPicPr>
          <p:nvPr/>
        </p:nvPicPr>
        <p:blipFill>
          <a:blip r:embed="rId4"/>
          <a:stretch>
            <a:fillRect/>
          </a:stretch>
        </p:blipFill>
        <p:spPr>
          <a:xfrm>
            <a:off x="7953459" y="4098156"/>
            <a:ext cx="2235315" cy="1879697"/>
          </a:xfrm>
          <a:prstGeom prst="rect">
            <a:avLst/>
          </a:prstGeom>
        </p:spPr>
      </p:pic>
      <p:pic>
        <p:nvPicPr>
          <p:cNvPr id="9" name="Bild 3" descr="C:\Users\Redsword\AppData\Local\Microsoft\Windows\INetCache\Content.Word\IMG_4659.jpg">
            <a:extLst>
              <a:ext uri="{FF2B5EF4-FFF2-40B4-BE49-F238E27FC236}">
                <a16:creationId xmlns:a16="http://schemas.microsoft.com/office/drawing/2014/main" id="{4EAD9351-BC22-4193-B9DE-2899F3251882}"/>
              </a:ext>
            </a:extLst>
          </p:cNvPr>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8295"/>
          <a:stretch>
            <a:fillRect/>
          </a:stretch>
        </p:blipFill>
        <p:spPr bwMode="auto">
          <a:xfrm rot="-5400000">
            <a:off x="1567060" y="3082115"/>
            <a:ext cx="3040262" cy="2448272"/>
          </a:xfrm>
          <a:prstGeom prst="rect">
            <a:avLst/>
          </a:prstGeom>
          <a:noFill/>
          <a:ln>
            <a:noFill/>
          </a:ln>
        </p:spPr>
      </p:pic>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r>
              <a:rPr lang="nl-NL"/>
              <a:t>Welke grafiek past bij welk vat?</a:t>
            </a:r>
            <a:endParaRPr lang="en-US" dirty="0"/>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3</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n-US" dirty="0"/>
              <a:t>(C)</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n-US" dirty="0"/>
              <a:t>(B)</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n-US" dirty="0"/>
              <a:t>(E)</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n-US" dirty="0"/>
              <a:t>(D)</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n-US"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128468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4</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de-DE" dirty="0"/>
              <a:t>Version A</a:t>
            </a:r>
          </a:p>
        </p:txBody>
      </p:sp>
      <p:pic>
        <p:nvPicPr>
          <p:cNvPr id="12" name="Grafik 11">
            <a:extLst>
              <a:ext uri="{FF2B5EF4-FFF2-40B4-BE49-F238E27FC236}">
                <a16:creationId xmlns:a16="http://schemas.microsoft.com/office/drawing/2014/main" id="{6385680C-9654-47B5-90C7-983C43FE3A21}"/>
              </a:ext>
            </a:extLst>
          </p:cNvPr>
          <p:cNvPicPr>
            <a:picLocks noChangeAspect="1"/>
          </p:cNvPicPr>
          <p:nvPr/>
        </p:nvPicPr>
        <p:blipFill>
          <a:blip r:embed="rId3"/>
          <a:stretch>
            <a:fillRect/>
          </a:stretch>
        </p:blipFill>
        <p:spPr>
          <a:xfrm>
            <a:off x="2613076" y="2072935"/>
            <a:ext cx="3019846" cy="2991267"/>
          </a:xfrm>
          <a:prstGeom prst="rect">
            <a:avLst/>
          </a:prstGeom>
        </p:spPr>
      </p:pic>
      <p:sp>
        <p:nvSpPr>
          <p:cNvPr id="13" name="Titel 1">
            <a:extLst>
              <a:ext uri="{FF2B5EF4-FFF2-40B4-BE49-F238E27FC236}">
                <a16:creationId xmlns:a16="http://schemas.microsoft.com/office/drawing/2014/main" id="{C65E04A0-E91A-4512-90D8-3CD6C513CDB8}"/>
              </a:ext>
            </a:extLst>
          </p:cNvPr>
          <p:cNvSpPr>
            <a:spLocks noGrp="1"/>
          </p:cNvSpPr>
          <p:nvPr>
            <p:ph type="title"/>
          </p:nvPr>
        </p:nvSpPr>
        <p:spPr>
          <a:xfrm>
            <a:off x="838200" y="365125"/>
            <a:ext cx="8811126" cy="1054601"/>
          </a:xfrm>
        </p:spPr>
        <p:txBody>
          <a:bodyPr/>
          <a:lstStyle/>
          <a:p>
            <a:r>
              <a:rPr lang="en-US"/>
              <a:t>Onderzoeksopdracht</a:t>
            </a:r>
            <a:endParaRPr lang="en-US" dirty="0"/>
          </a:p>
        </p:txBody>
      </p:sp>
    </p:spTree>
    <p:extLst>
      <p:ext uri="{BB962C8B-B14F-4D97-AF65-F5344CB8AC3E}">
        <p14:creationId xmlns:p14="http://schemas.microsoft.com/office/powerpoint/2010/main" val="311879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5</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de-DE" dirty="0"/>
              <a:t>Version C</a:t>
            </a:r>
          </a:p>
        </p:txBody>
      </p:sp>
      <p:pic>
        <p:nvPicPr>
          <p:cNvPr id="2" name="Grafik 1">
            <a:extLst>
              <a:ext uri="{FF2B5EF4-FFF2-40B4-BE49-F238E27FC236}">
                <a16:creationId xmlns:a16="http://schemas.microsoft.com/office/drawing/2014/main" id="{F3AC2BFC-41E1-4759-B23D-F52B03A3DBED}"/>
              </a:ext>
            </a:extLst>
          </p:cNvPr>
          <p:cNvPicPr>
            <a:picLocks noChangeAspect="1"/>
          </p:cNvPicPr>
          <p:nvPr/>
        </p:nvPicPr>
        <p:blipFill>
          <a:blip r:embed="rId3"/>
          <a:stretch>
            <a:fillRect/>
          </a:stretch>
        </p:blipFill>
        <p:spPr>
          <a:xfrm>
            <a:off x="2463605" y="2053882"/>
            <a:ext cx="3019846" cy="3010320"/>
          </a:xfrm>
          <a:prstGeom prst="rect">
            <a:avLst/>
          </a:prstGeom>
        </p:spPr>
      </p:pic>
      <p:sp>
        <p:nvSpPr>
          <p:cNvPr id="12" name="Titel 1">
            <a:extLst>
              <a:ext uri="{FF2B5EF4-FFF2-40B4-BE49-F238E27FC236}">
                <a16:creationId xmlns:a16="http://schemas.microsoft.com/office/drawing/2014/main" id="{267BE67E-7B61-42DB-865A-5222190D2073}"/>
              </a:ext>
            </a:extLst>
          </p:cNvPr>
          <p:cNvSpPr>
            <a:spLocks noGrp="1"/>
          </p:cNvSpPr>
          <p:nvPr>
            <p:ph type="title"/>
          </p:nvPr>
        </p:nvSpPr>
        <p:spPr>
          <a:xfrm>
            <a:off x="838200" y="365125"/>
            <a:ext cx="8811126" cy="1054601"/>
          </a:xfrm>
        </p:spPr>
        <p:txBody>
          <a:bodyPr/>
          <a:lstStyle/>
          <a:p>
            <a:r>
              <a:rPr lang="en-US"/>
              <a:t>Onderzoeksopdracht</a:t>
            </a:r>
            <a:endParaRPr lang="en-US" dirty="0"/>
          </a:p>
        </p:txBody>
      </p:sp>
    </p:spTree>
    <p:extLst>
      <p:ext uri="{BB962C8B-B14F-4D97-AF65-F5344CB8AC3E}">
        <p14:creationId xmlns:p14="http://schemas.microsoft.com/office/powerpoint/2010/main" val="17850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n-US"/>
              <a:t>Onderzoeksbevinding "Vullen van vaten"</a:t>
            </a:r>
            <a:endParaRPr lang="en-US" dirty="0"/>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14" name="Text Box 3">
            <a:extLst>
              <a:ext uri="{FF2B5EF4-FFF2-40B4-BE49-F238E27FC236}">
                <a16:creationId xmlns:a16="http://schemas.microsoft.com/office/drawing/2014/main" id="{AEA48378-4FC9-4440-A0DD-CC805030A04B}"/>
              </a:ext>
            </a:extLst>
          </p:cNvPr>
          <p:cNvSpPr txBox="1">
            <a:spLocks noChangeArrowheads="1"/>
          </p:cNvSpPr>
          <p:nvPr/>
        </p:nvSpPr>
        <p:spPr bwMode="auto">
          <a:xfrm>
            <a:off x="629728" y="2057885"/>
            <a:ext cx="4485736"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a:solidFill>
                  <a:srgbClr val="181818"/>
                </a:solidFill>
                <a:latin typeface="Arial" panose="020B0604020202020204" pitchFamily="34" charset="0"/>
                <a:ea typeface="Calibri" panose="020F0502020204030204" pitchFamily="34" charset="0"/>
                <a:cs typeface="Arial" panose="020B0604020202020204" pitchFamily="34" charset="0"/>
              </a:rPr>
              <a:t>Vaten en bijbehorende grafieken</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E74652D9-0A75-4762-868A-8898AA36EC92}"/>
              </a:ext>
            </a:extLst>
          </p:cNvPr>
          <p:cNvSpPr txBox="1">
            <a:spLocks noChangeArrowheads="1"/>
          </p:cNvSpPr>
          <p:nvPr/>
        </p:nvSpPr>
        <p:spPr bwMode="auto">
          <a:xfrm>
            <a:off x="5618212" y="2057885"/>
            <a:ext cx="142208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a:solidFill>
                  <a:srgbClr val="181818"/>
                </a:solidFill>
                <a:latin typeface="Arial" panose="020B0604020202020204" pitchFamily="34" charset="0"/>
                <a:ea typeface="Calibri" panose="020F0502020204030204" pitchFamily="34" charset="0"/>
                <a:cs typeface="Arial" panose="020B0604020202020204" pitchFamily="34" charset="0"/>
              </a:rPr>
              <a:t>Vondst:</a:t>
            </a:r>
            <a:endParaRPr lang="fr-FR" altLang="de-DE" sz="2000" b="1" dirty="0">
              <a:solidFill>
                <a:srgbClr val="181818"/>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DD14FD6C-E5AD-4853-BED7-DD279574778A}"/>
              </a:ext>
            </a:extLst>
          </p:cNvPr>
          <p:cNvPicPr>
            <a:picLocks noChangeAspect="1"/>
          </p:cNvPicPr>
          <p:nvPr/>
        </p:nvPicPr>
        <p:blipFill>
          <a:blip r:embed="rId2"/>
          <a:stretch>
            <a:fillRect/>
          </a:stretch>
        </p:blipFill>
        <p:spPr>
          <a:xfrm>
            <a:off x="544819" y="2693204"/>
            <a:ext cx="2542364" cy="1869518"/>
          </a:xfrm>
          <a:prstGeom prst="rect">
            <a:avLst/>
          </a:prstGeom>
        </p:spPr>
      </p:pic>
      <p:pic>
        <p:nvPicPr>
          <p:cNvPr id="17" name="Grafik 16">
            <a:extLst>
              <a:ext uri="{FF2B5EF4-FFF2-40B4-BE49-F238E27FC236}">
                <a16:creationId xmlns:a16="http://schemas.microsoft.com/office/drawing/2014/main" id="{4FC4B72D-1F74-4E90-B8ED-0CB2FA73CE62}"/>
              </a:ext>
            </a:extLst>
          </p:cNvPr>
          <p:cNvPicPr>
            <a:picLocks noChangeAspect="1"/>
          </p:cNvPicPr>
          <p:nvPr/>
        </p:nvPicPr>
        <p:blipFill>
          <a:blip r:embed="rId3"/>
          <a:stretch>
            <a:fillRect/>
          </a:stretch>
        </p:blipFill>
        <p:spPr>
          <a:xfrm>
            <a:off x="3151275" y="2411335"/>
            <a:ext cx="2232248" cy="2167620"/>
          </a:xfrm>
          <a:prstGeom prst="rect">
            <a:avLst/>
          </a:prstGeom>
        </p:spPr>
      </p:pic>
      <p:sp>
        <p:nvSpPr>
          <p:cNvPr id="18" name="Text Box 3">
            <a:extLst>
              <a:ext uri="{FF2B5EF4-FFF2-40B4-BE49-F238E27FC236}">
                <a16:creationId xmlns:a16="http://schemas.microsoft.com/office/drawing/2014/main" id="{FACD5ABD-AE8E-4A42-B318-C1A2010F7445}"/>
              </a:ext>
            </a:extLst>
          </p:cNvPr>
          <p:cNvSpPr txBox="1">
            <a:spLocks noChangeArrowheads="1"/>
          </p:cNvSpPr>
          <p:nvPr/>
        </p:nvSpPr>
        <p:spPr bwMode="auto">
          <a:xfrm>
            <a:off x="5781263" y="2574440"/>
            <a:ext cx="5450330" cy="19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nl-NL" sz="2400">
                <a:latin typeface="Arial" panose="020B0604020202020204" pitchFamily="34" charset="0"/>
                <a:cs typeface="Arial" panose="020B0604020202020204" pitchFamily="34" charset="0"/>
              </a:rPr>
              <a:t>Met toenemende breedte van het vat vult het vat zich _______________ en wordt de bijbehorende grafiek ______________. Als de vorm van het vat verandert, verandert ook de grafiek.</a:t>
            </a:r>
            <a:endParaRPr lang="en-US" sz="2800" dirty="0">
              <a:effectLst/>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6BD0DB9F-410F-47C4-A84A-91EEBF596C86}"/>
              </a:ext>
            </a:extLst>
          </p:cNvPr>
          <p:cNvSpPr txBox="1"/>
          <p:nvPr/>
        </p:nvSpPr>
        <p:spPr>
          <a:xfrm>
            <a:off x="8582025" y="3214901"/>
            <a:ext cx="1886278" cy="461665"/>
          </a:xfrm>
          <a:prstGeom prst="rect">
            <a:avLst/>
          </a:prstGeom>
          <a:noFill/>
        </p:spPr>
        <p:txBody>
          <a:bodyPr wrap="square" rtlCol="0">
            <a:spAutoFit/>
          </a:bodyPr>
          <a:lstStyle/>
          <a:p>
            <a:r>
              <a:rPr lang="en-US" sz="2400" b="1">
                <a:solidFill>
                  <a:srgbClr val="1B4E9F"/>
                </a:solidFill>
                <a:latin typeface="Arial" panose="020B0604020202020204" pitchFamily="34" charset="0"/>
                <a:cs typeface="Arial" panose="020B0604020202020204" pitchFamily="34" charset="0"/>
              </a:rPr>
              <a:t>Langzamer</a:t>
            </a:r>
            <a:endParaRPr lang="en-US" sz="2400" b="1" dirty="0">
              <a:solidFill>
                <a:srgbClr val="1B4E9F"/>
              </a:solidFill>
              <a:latin typeface="Arial" panose="020B0604020202020204" pitchFamily="34" charset="0"/>
              <a:cs typeface="Arial" panose="020B0604020202020204" pitchFamily="34" charset="0"/>
            </a:endParaRPr>
          </a:p>
        </p:txBody>
      </p:sp>
      <p:sp>
        <p:nvSpPr>
          <p:cNvPr id="28" name="Textfeld 27">
            <a:extLst>
              <a:ext uri="{FF2B5EF4-FFF2-40B4-BE49-F238E27FC236}">
                <a16:creationId xmlns:a16="http://schemas.microsoft.com/office/drawing/2014/main" id="{B8C1048E-28DD-4EF0-B574-2E1A84A9588E}"/>
              </a:ext>
            </a:extLst>
          </p:cNvPr>
          <p:cNvSpPr txBox="1"/>
          <p:nvPr/>
        </p:nvSpPr>
        <p:spPr>
          <a:xfrm>
            <a:off x="6362020" y="4331889"/>
            <a:ext cx="1543050" cy="461665"/>
          </a:xfrm>
          <a:prstGeom prst="rect">
            <a:avLst/>
          </a:prstGeom>
          <a:noFill/>
        </p:spPr>
        <p:txBody>
          <a:bodyPr wrap="square" rtlCol="0">
            <a:spAutoFit/>
          </a:bodyPr>
          <a:lstStyle/>
          <a:p>
            <a:r>
              <a:rPr lang="en-US" sz="2400" b="1">
                <a:solidFill>
                  <a:srgbClr val="1B4E9F"/>
                </a:solidFill>
                <a:latin typeface="Arial" panose="020B0604020202020204" pitchFamily="34" charset="0"/>
                <a:cs typeface="Arial" panose="020B0604020202020204" pitchFamily="34" charset="0"/>
              </a:rPr>
              <a:t>vlakken</a:t>
            </a:r>
            <a:endParaRPr lang="en-US" sz="2400" b="1"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6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n-US"/>
              <a:t>Onderzoeksbevinding "Vullen van vaten"</a:t>
            </a:r>
            <a:endParaRPr lang="en-US" dirty="0"/>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14" name="Text Box 3">
            <a:extLst>
              <a:ext uri="{FF2B5EF4-FFF2-40B4-BE49-F238E27FC236}">
                <a16:creationId xmlns:a16="http://schemas.microsoft.com/office/drawing/2014/main" id="{AEA48378-4FC9-4440-A0DD-CC805030A04B}"/>
              </a:ext>
            </a:extLst>
          </p:cNvPr>
          <p:cNvSpPr txBox="1">
            <a:spLocks noChangeArrowheads="1"/>
          </p:cNvSpPr>
          <p:nvPr/>
        </p:nvSpPr>
        <p:spPr bwMode="auto">
          <a:xfrm>
            <a:off x="6659053" y="2070748"/>
            <a:ext cx="4485736"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a:solidFill>
                  <a:srgbClr val="181818"/>
                </a:solidFill>
                <a:latin typeface="Arial" panose="020B0604020202020204" pitchFamily="34" charset="0"/>
                <a:ea typeface="Calibri" panose="020F0502020204030204" pitchFamily="34" charset="0"/>
                <a:cs typeface="Arial" panose="020B0604020202020204" pitchFamily="34" charset="0"/>
              </a:rPr>
              <a:t>Vaten en bijbehorende grafieken</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E74652D9-0A75-4762-868A-8898AA36EC92}"/>
              </a:ext>
            </a:extLst>
          </p:cNvPr>
          <p:cNvSpPr txBox="1">
            <a:spLocks noChangeArrowheads="1"/>
          </p:cNvSpPr>
          <p:nvPr/>
        </p:nvSpPr>
        <p:spPr bwMode="auto">
          <a:xfrm>
            <a:off x="625642" y="2070748"/>
            <a:ext cx="142208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fr-FR" altLang="de-DE" sz="2000" b="1">
                <a:solidFill>
                  <a:srgbClr val="181818"/>
                </a:solidFill>
                <a:latin typeface="Arial" panose="020B0604020202020204" pitchFamily="34" charset="0"/>
                <a:ea typeface="Calibri" panose="020F0502020204030204" pitchFamily="34" charset="0"/>
                <a:cs typeface="Arial" panose="020B0604020202020204" pitchFamily="34" charset="0"/>
              </a:rPr>
              <a:t>Vondst:</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8" name="Text Box 3">
            <a:extLst>
              <a:ext uri="{FF2B5EF4-FFF2-40B4-BE49-F238E27FC236}">
                <a16:creationId xmlns:a16="http://schemas.microsoft.com/office/drawing/2014/main" id="{FACD5ABD-AE8E-4A42-B318-C1A2010F7445}"/>
              </a:ext>
            </a:extLst>
          </p:cNvPr>
          <p:cNvSpPr txBox="1">
            <a:spLocks noChangeArrowheads="1"/>
          </p:cNvSpPr>
          <p:nvPr/>
        </p:nvSpPr>
        <p:spPr bwMode="auto">
          <a:xfrm>
            <a:off x="625642" y="2472605"/>
            <a:ext cx="5450330" cy="19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nl-NL" sz="2400">
                <a:latin typeface="Arial" panose="020B0604020202020204" pitchFamily="34" charset="0"/>
                <a:cs typeface="Arial" panose="020B0604020202020204" pitchFamily="34" charset="0"/>
              </a:rPr>
              <a:t>Hoe sneller de vulhoogte verandert, hoe __________ het vat in dit gebied is.</a:t>
            </a:r>
            <a:r>
              <a:rPr lang="en-US" sz="2400">
                <a:latin typeface="Arial" panose="020B0604020202020204" pitchFamily="34" charset="0"/>
                <a:cs typeface="Arial" panose="020B0604020202020204" pitchFamily="34" charset="0"/>
              </a:rPr>
              <a:t> De bijbehorende grafiek loopt______________.</a:t>
            </a:r>
            <a:endParaRPr lang="en-US" sz="2400" dirty="0">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6BD0DB9F-410F-47C4-A84A-91EEBF596C86}"/>
              </a:ext>
            </a:extLst>
          </p:cNvPr>
          <p:cNvSpPr txBox="1"/>
          <p:nvPr/>
        </p:nvSpPr>
        <p:spPr>
          <a:xfrm>
            <a:off x="1496917" y="3080623"/>
            <a:ext cx="1543050" cy="461665"/>
          </a:xfrm>
          <a:prstGeom prst="rect">
            <a:avLst/>
          </a:prstGeom>
          <a:noFill/>
        </p:spPr>
        <p:txBody>
          <a:bodyPr wrap="square" rtlCol="0">
            <a:spAutoFit/>
          </a:bodyPr>
          <a:lstStyle/>
          <a:p>
            <a:r>
              <a:rPr lang="en-US" sz="2400" b="1">
                <a:solidFill>
                  <a:srgbClr val="1B4E9F"/>
                </a:solidFill>
                <a:latin typeface="Arial" panose="020B0604020202020204" pitchFamily="34" charset="0"/>
                <a:cs typeface="Arial" panose="020B0604020202020204" pitchFamily="34" charset="0"/>
              </a:rPr>
              <a:t>Smaller</a:t>
            </a:r>
            <a:endParaRPr lang="en-US" sz="2400" b="1" dirty="0">
              <a:solidFill>
                <a:srgbClr val="1B4E9F"/>
              </a:solidFill>
              <a:latin typeface="Arial" panose="020B0604020202020204" pitchFamily="34" charset="0"/>
              <a:cs typeface="Arial" panose="020B0604020202020204" pitchFamily="34" charset="0"/>
            </a:endParaRPr>
          </a:p>
        </p:txBody>
      </p:sp>
      <p:sp>
        <p:nvSpPr>
          <p:cNvPr id="28" name="Textfeld 27">
            <a:extLst>
              <a:ext uri="{FF2B5EF4-FFF2-40B4-BE49-F238E27FC236}">
                <a16:creationId xmlns:a16="http://schemas.microsoft.com/office/drawing/2014/main" id="{B8C1048E-28DD-4EF0-B574-2E1A84A9588E}"/>
              </a:ext>
            </a:extLst>
          </p:cNvPr>
          <p:cNvSpPr txBox="1"/>
          <p:nvPr/>
        </p:nvSpPr>
        <p:spPr>
          <a:xfrm>
            <a:off x="1885799" y="4184820"/>
            <a:ext cx="1543050" cy="461665"/>
          </a:xfrm>
          <a:prstGeom prst="rect">
            <a:avLst/>
          </a:prstGeom>
          <a:noFill/>
        </p:spPr>
        <p:txBody>
          <a:bodyPr wrap="square" rtlCol="0">
            <a:spAutoFit/>
          </a:bodyPr>
          <a:lstStyle/>
          <a:p>
            <a:r>
              <a:rPr lang="en-US" sz="2400" b="1">
                <a:solidFill>
                  <a:srgbClr val="1B4E9F"/>
                </a:solidFill>
                <a:latin typeface="Arial" panose="020B0604020202020204" pitchFamily="34" charset="0"/>
                <a:cs typeface="Arial" panose="020B0604020202020204" pitchFamily="34" charset="0"/>
              </a:rPr>
              <a:t>Steiler</a:t>
            </a:r>
            <a:endParaRPr lang="en-US" sz="2400" b="1" dirty="0">
              <a:solidFill>
                <a:srgbClr val="1B4E9F"/>
              </a:solidFill>
              <a:latin typeface="Arial" panose="020B0604020202020204" pitchFamily="34" charset="0"/>
              <a:cs typeface="Arial" panose="020B0604020202020204" pitchFamily="34" charset="0"/>
            </a:endParaRPr>
          </a:p>
        </p:txBody>
      </p:sp>
      <p:pic>
        <p:nvPicPr>
          <p:cNvPr id="2053" name="Picture 5">
            <a:extLst>
              <a:ext uri="{FF2B5EF4-FFF2-40B4-BE49-F238E27FC236}">
                <a16:creationId xmlns:a16="http://schemas.microsoft.com/office/drawing/2014/main" id="{56F3B445-60CE-4A5A-8041-8C3A2E48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551" y="2933745"/>
            <a:ext cx="2381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8299E13-BF4C-41FF-BC6B-46653B9A2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030" y="3106353"/>
            <a:ext cx="25908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r>
              <a:rPr lang="nl-NL"/>
              <a:t>Welke grafiek past bij welk vat</a:t>
            </a:r>
            <a:r>
              <a:rPr lang="en-US"/>
              <a:t>?</a:t>
            </a:r>
            <a:endParaRPr lang="en-US" dirty="0"/>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n-US" dirty="0"/>
              <a:t>(C)</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n-US" dirty="0"/>
              <a:t>(B)</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n-US" dirty="0"/>
              <a:t>(E)</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n-US" dirty="0"/>
              <a:t>(D)</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n-US"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n-US" dirty="0"/>
              <a:t>(A)</a:t>
            </a:r>
          </a:p>
        </p:txBody>
      </p:sp>
      <p:cxnSp>
        <p:nvCxnSpPr>
          <p:cNvPr id="20" name="Gerade Verbindung mit Pfeil 19">
            <a:extLst>
              <a:ext uri="{FF2B5EF4-FFF2-40B4-BE49-F238E27FC236}">
                <a16:creationId xmlns:a16="http://schemas.microsoft.com/office/drawing/2014/main" id="{657A9B3F-F0B7-4D80-93EA-4D5B7DB99F73}"/>
              </a:ext>
            </a:extLst>
          </p:cNvPr>
          <p:cNvCxnSpPr>
            <a:cxnSpLocks/>
          </p:cNvCxnSpPr>
          <p:nvPr/>
        </p:nvCxnSpPr>
        <p:spPr>
          <a:xfrm flipH="1">
            <a:off x="2890489" y="4371612"/>
            <a:ext cx="3103089" cy="819045"/>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4" name="Gerade Verbindung mit Pfeil 23">
            <a:extLst>
              <a:ext uri="{FF2B5EF4-FFF2-40B4-BE49-F238E27FC236}">
                <a16:creationId xmlns:a16="http://schemas.microsoft.com/office/drawing/2014/main" id="{CFDB8519-5850-4974-BB96-70578CB0821F}"/>
              </a:ext>
            </a:extLst>
          </p:cNvPr>
          <p:cNvCxnSpPr>
            <a:cxnSpLocks/>
          </p:cNvCxnSpPr>
          <p:nvPr/>
        </p:nvCxnSpPr>
        <p:spPr>
          <a:xfrm>
            <a:off x="7186295" y="4523580"/>
            <a:ext cx="1129543" cy="482411"/>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26">
            <a:extLst>
              <a:ext uri="{FF2B5EF4-FFF2-40B4-BE49-F238E27FC236}">
                <a16:creationId xmlns:a16="http://schemas.microsoft.com/office/drawing/2014/main" id="{B099C85A-53D9-4ABB-AEFA-007203BC10FC}"/>
              </a:ext>
            </a:extLst>
          </p:cNvPr>
          <p:cNvCxnSpPr>
            <a:cxnSpLocks/>
          </p:cNvCxnSpPr>
          <p:nvPr/>
        </p:nvCxnSpPr>
        <p:spPr>
          <a:xfrm flipV="1">
            <a:off x="5213989" y="2580451"/>
            <a:ext cx="3455636" cy="1225456"/>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7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4E1F4-7425-499A-8D5F-A52808FC19E9}"/>
              </a:ext>
            </a:extLst>
          </p:cNvPr>
          <p:cNvSpPr>
            <a:spLocks noGrp="1"/>
          </p:cNvSpPr>
          <p:nvPr>
            <p:ph type="title"/>
          </p:nvPr>
        </p:nvSpPr>
        <p:spPr>
          <a:xfrm>
            <a:off x="764628" y="208693"/>
            <a:ext cx="8811126" cy="1257300"/>
          </a:xfrm>
        </p:spPr>
        <p:txBody>
          <a:bodyPr>
            <a:normAutofit/>
          </a:bodyPr>
          <a:lstStyle/>
          <a:p>
            <a:r>
              <a:rPr lang="en-US" sz="2000" dirty="0"/>
              <a:t>A</a:t>
            </a:r>
            <a:r>
              <a:rPr lang="en-US" sz="2000"/>
              <a:t>. </a:t>
            </a:r>
            <a:r>
              <a:rPr lang="nl-NL" sz="2000"/>
              <a:t>Het water wordt met een gelijkmatige snelheid in het zwembad gelaten. Welke van de getoonde grafieken komt hiermee overeen?</a:t>
            </a:r>
            <a:endParaRPr lang="en-US" sz="2000" dirty="0"/>
          </a:p>
        </p:txBody>
      </p:sp>
      <p:sp>
        <p:nvSpPr>
          <p:cNvPr id="4" name="Datumsplatzhalter 3">
            <a:extLst>
              <a:ext uri="{FF2B5EF4-FFF2-40B4-BE49-F238E27FC236}">
                <a16:creationId xmlns:a16="http://schemas.microsoft.com/office/drawing/2014/main" id="{DD00BDAF-9ED8-4331-BB9A-47C2882D2A91}"/>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78F08D9A-DA52-44DC-91EA-24CC1238178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0690D40-73C6-4C87-9640-ECA05FE87E7D}"/>
              </a:ext>
            </a:extLst>
          </p:cNvPr>
          <p:cNvSpPr>
            <a:spLocks noGrp="1"/>
          </p:cNvSpPr>
          <p:nvPr>
            <p:ph type="sldNum" sz="quarter" idx="12"/>
          </p:nvPr>
        </p:nvSpPr>
        <p:spPr/>
        <p:txBody>
          <a:bodyPr/>
          <a:lstStyle/>
          <a:p>
            <a:fld id="{F8EA345F-8417-4541-8FAD-CDA77055AA50}" type="slidenum">
              <a:rPr lang="de-DE" smtClean="0"/>
              <a:t>9</a:t>
            </a:fld>
            <a:endParaRPr lang="de-DE" dirty="0"/>
          </a:p>
        </p:txBody>
      </p:sp>
      <p:pic>
        <p:nvPicPr>
          <p:cNvPr id="7" name="Grafik 6">
            <a:extLst>
              <a:ext uri="{FF2B5EF4-FFF2-40B4-BE49-F238E27FC236}">
                <a16:creationId xmlns:a16="http://schemas.microsoft.com/office/drawing/2014/main" id="{8BC2B9DC-695F-4E4A-8A81-E3BF72C426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2358" y="1347289"/>
            <a:ext cx="7488832" cy="4608512"/>
          </a:xfrm>
          <a:prstGeom prst="rect">
            <a:avLst/>
          </a:prstGeom>
          <a:noFill/>
          <a:ln>
            <a:noFill/>
          </a:ln>
        </p:spPr>
      </p:pic>
      <p:sp>
        <p:nvSpPr>
          <p:cNvPr id="8" name="Textfeld 7">
            <a:extLst>
              <a:ext uri="{FF2B5EF4-FFF2-40B4-BE49-F238E27FC236}">
                <a16:creationId xmlns:a16="http://schemas.microsoft.com/office/drawing/2014/main" id="{F92CB8A1-1B8F-4968-8A4C-E7CDF9D2B039}"/>
              </a:ext>
            </a:extLst>
          </p:cNvPr>
          <p:cNvSpPr txBox="1"/>
          <p:nvPr/>
        </p:nvSpPr>
        <p:spPr>
          <a:xfrm>
            <a:off x="123048" y="6032130"/>
            <a:ext cx="8946831" cy="261610"/>
          </a:xfrm>
          <a:prstGeom prst="rect">
            <a:avLst/>
          </a:prstGeom>
          <a:noFill/>
        </p:spPr>
        <p:txBody>
          <a:bodyPr wrap="square" rtlCol="0">
            <a:spAutoFit/>
          </a:bodyPr>
          <a:lstStyle/>
          <a:p>
            <a:r>
              <a:rPr lang="de-DE" sz="1100" dirty="0">
                <a:solidFill>
                  <a:schemeClr val="accent3">
                    <a:lumMod val="75000"/>
                  </a:schemeClr>
                </a:solidFill>
                <a:latin typeface="Arial" panose="020B0604020202020204" pitchFamily="34" charset="0"/>
                <a:cs typeface="Arial" panose="020B0604020202020204" pitchFamily="34" charset="0"/>
              </a:rPr>
              <a:t>Barzel, B., </a:t>
            </a:r>
            <a:r>
              <a:rPr lang="de-DE" sz="1100" dirty="0" err="1">
                <a:solidFill>
                  <a:schemeClr val="accent3">
                    <a:lumMod val="75000"/>
                  </a:schemeClr>
                </a:solidFill>
                <a:latin typeface="Arial" panose="020B0604020202020204" pitchFamily="34" charset="0"/>
                <a:cs typeface="Arial" panose="020B0604020202020204" pitchFamily="34" charset="0"/>
              </a:rPr>
              <a:t>Glade</a:t>
            </a:r>
            <a:r>
              <a:rPr lang="de-DE" sz="1100" dirty="0">
                <a:solidFill>
                  <a:schemeClr val="accent3">
                    <a:lumMod val="75000"/>
                  </a:schemeClr>
                </a:solidFill>
                <a:latin typeface="Arial" panose="020B0604020202020204" pitchFamily="34" charset="0"/>
                <a:cs typeface="Arial" panose="020B0604020202020204" pitchFamily="34" charset="0"/>
              </a:rPr>
              <a:t>, M. &amp; Klinger, M. (2021). Algebra und Funktionen. Springer Berlin Heidelberg. https://doi.org/10.1007/978-3-662-61393-1</a:t>
            </a:r>
          </a:p>
        </p:txBody>
      </p:sp>
      <p:sp>
        <p:nvSpPr>
          <p:cNvPr id="9" name="Rechteck 8">
            <a:extLst>
              <a:ext uri="{FF2B5EF4-FFF2-40B4-BE49-F238E27FC236}">
                <a16:creationId xmlns:a16="http://schemas.microsoft.com/office/drawing/2014/main" id="{2309C614-C6C9-4EC6-A59F-40ADD047C492}"/>
              </a:ext>
            </a:extLst>
          </p:cNvPr>
          <p:cNvSpPr/>
          <p:nvPr/>
        </p:nvSpPr>
        <p:spPr>
          <a:xfrm>
            <a:off x="2542674" y="1422851"/>
            <a:ext cx="4109417"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a:extLst>
              <a:ext uri="{FF2B5EF4-FFF2-40B4-BE49-F238E27FC236}">
                <a16:creationId xmlns:a16="http://schemas.microsoft.com/office/drawing/2014/main" id="{E28BD625-EC16-43BD-BFB1-BE002B032472}"/>
              </a:ext>
            </a:extLst>
          </p:cNvPr>
          <p:cNvSpPr txBox="1"/>
          <p:nvPr/>
        </p:nvSpPr>
        <p:spPr>
          <a:xfrm>
            <a:off x="3105150" y="3571875"/>
            <a:ext cx="1343025" cy="369332"/>
          </a:xfrm>
          <a:prstGeom prst="rect">
            <a:avLst/>
          </a:prstGeom>
          <a:solidFill>
            <a:schemeClr val="bg1"/>
          </a:solidFill>
        </p:spPr>
        <p:txBody>
          <a:bodyPr wrap="square" rtlCol="0">
            <a:spAutoFit/>
          </a:bodyPr>
          <a:lstStyle/>
          <a:p>
            <a:r>
              <a:rPr lang="en-US" dirty="0"/>
              <a:t>filling height</a:t>
            </a:r>
          </a:p>
        </p:txBody>
      </p:sp>
      <p:sp>
        <p:nvSpPr>
          <p:cNvPr id="11" name="Textfeld 10">
            <a:extLst>
              <a:ext uri="{FF2B5EF4-FFF2-40B4-BE49-F238E27FC236}">
                <a16:creationId xmlns:a16="http://schemas.microsoft.com/office/drawing/2014/main" id="{45C48E7A-5254-48D6-87F4-FB38C80B0D99}"/>
              </a:ext>
            </a:extLst>
          </p:cNvPr>
          <p:cNvSpPr txBox="1"/>
          <p:nvPr/>
        </p:nvSpPr>
        <p:spPr>
          <a:xfrm>
            <a:off x="7956797" y="3541262"/>
            <a:ext cx="1343025" cy="369332"/>
          </a:xfrm>
          <a:prstGeom prst="rect">
            <a:avLst/>
          </a:prstGeom>
          <a:solidFill>
            <a:schemeClr val="bg1"/>
          </a:solidFill>
        </p:spPr>
        <p:txBody>
          <a:bodyPr wrap="square" rtlCol="0">
            <a:spAutoFit/>
          </a:bodyPr>
          <a:lstStyle/>
          <a:p>
            <a:r>
              <a:rPr lang="en-US" dirty="0"/>
              <a:t>filling height</a:t>
            </a:r>
          </a:p>
        </p:txBody>
      </p:sp>
      <p:sp>
        <p:nvSpPr>
          <p:cNvPr id="12" name="Textfeld 11">
            <a:extLst>
              <a:ext uri="{FF2B5EF4-FFF2-40B4-BE49-F238E27FC236}">
                <a16:creationId xmlns:a16="http://schemas.microsoft.com/office/drawing/2014/main" id="{16057997-5428-4840-9915-F3AE8032DABD}"/>
              </a:ext>
            </a:extLst>
          </p:cNvPr>
          <p:cNvSpPr txBox="1"/>
          <p:nvPr/>
        </p:nvSpPr>
        <p:spPr>
          <a:xfrm>
            <a:off x="5545261" y="3532252"/>
            <a:ext cx="1343025" cy="369332"/>
          </a:xfrm>
          <a:prstGeom prst="rect">
            <a:avLst/>
          </a:prstGeom>
          <a:solidFill>
            <a:schemeClr val="bg1"/>
          </a:solidFill>
        </p:spPr>
        <p:txBody>
          <a:bodyPr wrap="square" rtlCol="0">
            <a:spAutoFit/>
          </a:bodyPr>
          <a:lstStyle/>
          <a:p>
            <a:r>
              <a:rPr lang="en-US" dirty="0"/>
              <a:t>filling height</a:t>
            </a:r>
          </a:p>
        </p:txBody>
      </p:sp>
      <p:sp>
        <p:nvSpPr>
          <p:cNvPr id="13" name="Textfeld 12">
            <a:extLst>
              <a:ext uri="{FF2B5EF4-FFF2-40B4-BE49-F238E27FC236}">
                <a16:creationId xmlns:a16="http://schemas.microsoft.com/office/drawing/2014/main" id="{41D2386F-C071-4A08-B762-E7AA858C60C6}"/>
              </a:ext>
            </a:extLst>
          </p:cNvPr>
          <p:cNvSpPr txBox="1"/>
          <p:nvPr/>
        </p:nvSpPr>
        <p:spPr>
          <a:xfrm>
            <a:off x="4166208" y="5619791"/>
            <a:ext cx="1343025" cy="369332"/>
          </a:xfrm>
          <a:prstGeom prst="rect">
            <a:avLst/>
          </a:prstGeom>
          <a:solidFill>
            <a:schemeClr val="bg1"/>
          </a:solidFill>
        </p:spPr>
        <p:txBody>
          <a:bodyPr wrap="square" rtlCol="0">
            <a:spAutoFit/>
          </a:bodyPr>
          <a:lstStyle/>
          <a:p>
            <a:r>
              <a:rPr lang="en-US" dirty="0"/>
              <a:t>time</a:t>
            </a:r>
          </a:p>
        </p:txBody>
      </p:sp>
      <p:sp>
        <p:nvSpPr>
          <p:cNvPr id="14" name="Textfeld 13">
            <a:extLst>
              <a:ext uri="{FF2B5EF4-FFF2-40B4-BE49-F238E27FC236}">
                <a16:creationId xmlns:a16="http://schemas.microsoft.com/office/drawing/2014/main" id="{42B339D3-1E6E-48C6-AAE9-D78E0C686C42}"/>
              </a:ext>
            </a:extLst>
          </p:cNvPr>
          <p:cNvSpPr txBox="1"/>
          <p:nvPr/>
        </p:nvSpPr>
        <p:spPr>
          <a:xfrm>
            <a:off x="9055831" y="5603130"/>
            <a:ext cx="1343025" cy="369332"/>
          </a:xfrm>
          <a:prstGeom prst="rect">
            <a:avLst/>
          </a:prstGeom>
          <a:solidFill>
            <a:schemeClr val="bg1"/>
          </a:solidFill>
        </p:spPr>
        <p:txBody>
          <a:bodyPr wrap="square" rtlCol="0">
            <a:spAutoFit/>
          </a:bodyPr>
          <a:lstStyle/>
          <a:p>
            <a:r>
              <a:rPr lang="en-US" dirty="0"/>
              <a:t>time</a:t>
            </a:r>
          </a:p>
        </p:txBody>
      </p:sp>
      <p:sp>
        <p:nvSpPr>
          <p:cNvPr id="15" name="Textfeld 14">
            <a:extLst>
              <a:ext uri="{FF2B5EF4-FFF2-40B4-BE49-F238E27FC236}">
                <a16:creationId xmlns:a16="http://schemas.microsoft.com/office/drawing/2014/main" id="{6064A6E9-DE54-44C2-9955-6181A4D9DAAF}"/>
              </a:ext>
            </a:extLst>
          </p:cNvPr>
          <p:cNvSpPr txBox="1"/>
          <p:nvPr/>
        </p:nvSpPr>
        <p:spPr>
          <a:xfrm>
            <a:off x="6541843" y="5619791"/>
            <a:ext cx="1343025" cy="369332"/>
          </a:xfrm>
          <a:prstGeom prst="rect">
            <a:avLst/>
          </a:prstGeom>
          <a:solidFill>
            <a:schemeClr val="bg1"/>
          </a:solidFill>
        </p:spPr>
        <p:txBody>
          <a:bodyPr wrap="square" rtlCol="0">
            <a:spAutoFit/>
          </a:bodyPr>
          <a:lstStyle/>
          <a:p>
            <a:r>
              <a:rPr lang="en-US" dirty="0"/>
              <a:t>time</a:t>
            </a:r>
          </a:p>
        </p:txBody>
      </p:sp>
      <p:sp>
        <p:nvSpPr>
          <p:cNvPr id="16" name="Rechteck 15">
            <a:extLst>
              <a:ext uri="{FF2B5EF4-FFF2-40B4-BE49-F238E27FC236}">
                <a16:creationId xmlns:a16="http://schemas.microsoft.com/office/drawing/2014/main" id="{17A4A3B9-D1FE-4B95-9167-B9105741CA85}"/>
              </a:ext>
            </a:extLst>
          </p:cNvPr>
          <p:cNvSpPr/>
          <p:nvPr/>
        </p:nvSpPr>
        <p:spPr>
          <a:xfrm>
            <a:off x="4992637" y="2973594"/>
            <a:ext cx="2448272" cy="302521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5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313</Words>
  <Application>Microsoft Office PowerPoint</Application>
  <PresentationFormat>Widescreen</PresentationFormat>
  <Paragraphs>75</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vt:lpstr>
      <vt:lpstr>Filling vessels</vt:lpstr>
      <vt:lpstr>Vullen van vaten</vt:lpstr>
      <vt:lpstr>Welke grafiek past bij welk vat?</vt:lpstr>
      <vt:lpstr>Onderzoeksopdracht</vt:lpstr>
      <vt:lpstr>Onderzoeksopdracht</vt:lpstr>
      <vt:lpstr>Onderzoeksbevinding "Vullen van vaten"</vt:lpstr>
      <vt:lpstr>Onderzoeksbevinding "Vullen van vaten"</vt:lpstr>
      <vt:lpstr>Welke grafiek past bij welk vat?</vt:lpstr>
      <vt:lpstr>A. Het water wordt met een gelijkmatige snelheid in het zwembad gelaten. Welke van de getoonde grafieken komt hiermee overeen?</vt:lpstr>
      <vt:lpstr>B. Welke grafiek komt overeen met het vat?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lastModifiedBy>Bos, R.D. (Rogier)</cp:lastModifiedBy>
  <cp:revision>52</cp:revision>
  <dcterms:created xsi:type="dcterms:W3CDTF">2021-02-10T09:52:27Z</dcterms:created>
  <dcterms:modified xsi:type="dcterms:W3CDTF">2024-04-15T21:08:55Z</dcterms:modified>
</cp:coreProperties>
</file>