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12192000" cy="6858000"/>
  <p:defaultTextStyle>
    <a:defPPr>
      <a:defRPr lang="pl"/>
    </a:defPPr>
    <a:lvl1pPr algn="l">
      <a:spcBef>
        <a:spcPts val="0"/>
      </a:spcBef>
      <a:spcAft>
        <a:spcPts val="0"/>
      </a:spcAft>
      <a:defRPr>
        <a:solidFill>
          <a:schemeClr val="tx1"/>
        </a:solidFill>
        <a:latin typeface="Arial"/>
        <a:ea typeface="+mn-ea"/>
        <a:cs typeface="Arial"/>
      </a:defRPr>
    </a:lvl1pPr>
    <a:lvl2pPr marL="457200" algn="l">
      <a:spcBef>
        <a:spcPts val="0"/>
      </a:spcBef>
      <a:spcAft>
        <a:spcPts val="0"/>
      </a:spcAft>
      <a:defRPr>
        <a:solidFill>
          <a:schemeClr val="tx1"/>
        </a:solidFill>
        <a:latin typeface="Arial"/>
        <a:ea typeface="+mn-ea"/>
        <a:cs typeface="Arial"/>
      </a:defRPr>
    </a:lvl2pPr>
    <a:lvl3pPr marL="914400" algn="l">
      <a:spcBef>
        <a:spcPts val="0"/>
      </a:spcBef>
      <a:spcAft>
        <a:spcPts val="0"/>
      </a:spcAft>
      <a:defRPr>
        <a:solidFill>
          <a:schemeClr val="tx1"/>
        </a:solidFill>
        <a:latin typeface="Arial"/>
        <a:ea typeface="+mn-ea"/>
        <a:cs typeface="Arial"/>
      </a:defRPr>
    </a:lvl3pPr>
    <a:lvl4pPr marL="1371600" algn="l">
      <a:spcBef>
        <a:spcPts val="0"/>
      </a:spcBef>
      <a:spcAft>
        <a:spcPts val="0"/>
      </a:spcAft>
      <a:defRPr>
        <a:solidFill>
          <a:schemeClr val="tx1"/>
        </a:solidFill>
        <a:latin typeface="Arial"/>
        <a:ea typeface="+mn-ea"/>
        <a:cs typeface="Arial"/>
      </a:defRPr>
    </a:lvl4pPr>
    <a:lvl5pPr marL="1828800" algn="l">
      <a:spcBef>
        <a:spcPts val="0"/>
      </a:spcBef>
      <a:spcAft>
        <a:spcPts val="0"/>
      </a:spcAft>
      <a:defRPr>
        <a:solidFill>
          <a:schemeClr val="tx1"/>
        </a:solidFill>
        <a:latin typeface="Arial"/>
        <a:ea typeface="+mn-ea"/>
        <a:cs typeface="Arial"/>
      </a:defRPr>
    </a:lvl5pPr>
    <a:lvl6pPr marL="2286000" algn="l" defTabSz="914400">
      <a:defRPr>
        <a:solidFill>
          <a:schemeClr val="tx1"/>
        </a:solidFill>
        <a:latin typeface="Arial"/>
        <a:ea typeface="+mn-ea"/>
        <a:cs typeface="Arial"/>
      </a:defRPr>
    </a:lvl6pPr>
    <a:lvl7pPr marL="2743200" algn="l" defTabSz="914400">
      <a:defRPr>
        <a:solidFill>
          <a:schemeClr val="tx1"/>
        </a:solidFill>
        <a:latin typeface="Arial"/>
        <a:ea typeface="+mn-ea"/>
        <a:cs typeface="Arial"/>
      </a:defRPr>
    </a:lvl7pPr>
    <a:lvl8pPr marL="3200400" algn="l" defTabSz="914400">
      <a:defRPr>
        <a:solidFill>
          <a:schemeClr val="tx1"/>
        </a:solidFill>
        <a:latin typeface="Arial"/>
        <a:ea typeface="+mn-ea"/>
        <a:cs typeface="Arial"/>
      </a:defRPr>
    </a:lvl8pPr>
    <a:lvl9pPr marL="3657600" algn="l" defTabSz="914400">
      <a:defRPr>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438"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344488"/>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bwMode="auto">
          <a:xfrm>
            <a:off x="5180013" y="0"/>
            <a:ext cx="3962400" cy="344488"/>
          </a:xfrm>
          <a:prstGeom prst="rect">
            <a:avLst/>
          </a:prstGeom>
        </p:spPr>
        <p:txBody>
          <a:bodyPr vert="horz" lIns="91440" tIns="45720" rIns="91440" bIns="45720" rtlCol="0"/>
          <a:lstStyle>
            <a:lvl1pPr algn="r">
              <a:defRPr sz="1200"/>
            </a:lvl1pPr>
          </a:lstStyle>
          <a:p>
            <a:pPr>
              <a:defRPr/>
            </a:pPr>
            <a:fld id="{B46F0AE3-9CC8-47AF-9EC2-3E7399FF7998}" type="datetimeFigureOut">
              <a:rPr lang="en-US"/>
              <a:t>9/30/2023</a:t>
            </a:fld>
            <a:endParaRPr lang="en-US"/>
          </a:p>
        </p:txBody>
      </p:sp>
      <p:sp>
        <p:nvSpPr>
          <p:cNvPr id="4" name="Folienbildplatzhalter 3"/>
          <p:cNvSpPr>
            <a:spLocks noGrp="1" noRot="1" noChangeAspect="1"/>
          </p:cNvSpPr>
          <p:nvPr>
            <p:ph type="sldImg" idx="2"/>
          </p:nvPr>
        </p:nvSpPr>
        <p:spPr bwMode="auto">
          <a:xfrm>
            <a:off x="2514600" y="857250"/>
            <a:ext cx="4114800" cy="2314575"/>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izenplatzhalter 4"/>
          <p:cNvSpPr>
            <a:spLocks noGrp="1"/>
          </p:cNvSpPr>
          <p:nvPr>
            <p:ph type="body" sz="quarter" idx="3"/>
          </p:nvPr>
        </p:nvSpPr>
        <p:spPr bwMode="auto">
          <a:xfrm>
            <a:off x="914400" y="3300413"/>
            <a:ext cx="73152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Fußzeilenplatzhalter 5"/>
          <p:cNvSpPr>
            <a:spLocks noGrp="1"/>
          </p:cNvSpPr>
          <p:nvPr>
            <p:ph type="ftr" sz="quarter" idx="4"/>
          </p:nvPr>
        </p:nvSpPr>
        <p:spPr bwMode="auto">
          <a:xfrm>
            <a:off x="0" y="6513513"/>
            <a:ext cx="3962400" cy="344487"/>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bwMode="auto">
          <a:xfrm>
            <a:off x="5180013" y="6513513"/>
            <a:ext cx="3962400" cy="344487"/>
          </a:xfrm>
          <a:prstGeom prst="rect">
            <a:avLst/>
          </a:prstGeom>
        </p:spPr>
        <p:txBody>
          <a:bodyPr vert="horz" lIns="91440" tIns="45720" rIns="91440" bIns="45720" rtlCol="0" anchor="b"/>
          <a:lstStyle>
            <a:lvl1pPr algn="r">
              <a:defRPr sz="1200"/>
            </a:lvl1pPr>
          </a:lstStyle>
          <a:p>
            <a:pPr>
              <a:defRPr/>
            </a:pPr>
            <a:fld id="{0748C83A-7679-4143-B3C7-5E9D26D96AC1}"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pl"/>
              <a:t>Laufen/Stopp: Aufzeichnung wird gestartet und kann angehalten werden.</a:t>
            </a:r>
            <a:endParaRPr/>
          </a:p>
          <a:p>
            <a:pPr>
              <a:defRPr/>
            </a:pPr>
            <a:r>
              <a:rPr lang="pl"/>
              <a:t>Bewegungsgraph weg: Wykres wird entfernt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pl"/>
              <a:t>Aby zmniejszyć błąd: iluzja liniowości</a:t>
            </a:r>
            <a:endParaRPr/>
          </a:p>
          <a:p>
            <a:pPr marL="0" marR="0" lvl="0" indent="0" algn="l" defTabSz="914400">
              <a:lnSpc>
                <a:spcPct val="100000"/>
              </a:lnSpc>
              <a:spcBef>
                <a:spcPts val="0"/>
              </a:spcBef>
              <a:spcAft>
                <a:spcPts val="0"/>
              </a:spcAft>
              <a:buClrTx/>
              <a:buSzTx/>
              <a:buFontTx/>
              <a:buNone/>
              <a:defRPr/>
            </a:pPr>
            <a:r>
              <a:rPr lang="pl"/>
              <a:t>Różnice: punkt wyjścia; równy ruch vs nierówny ruch; linia prosta a linia nieprosta</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pl"/>
              <a:t>Opcjonalny:</a:t>
            </a:r>
            <a:endParaRPr/>
          </a:p>
          <a:p>
            <a:pPr marL="0" marR="0" lvl="0" indent="0" algn="l" defTabSz="914400">
              <a:lnSpc>
                <a:spcPct val="100000"/>
              </a:lnSpc>
              <a:spcBef>
                <a:spcPts val="0"/>
              </a:spcBef>
              <a:spcAft>
                <a:spcPts val="0"/>
              </a:spcAft>
              <a:buClrTx/>
              <a:buSzTx/>
              <a:buFontTx/>
              <a:buNone/>
              <a:defRPr/>
            </a:pPr>
            <a:r>
              <a:rPr lang="pl"/>
              <a:t>Podobieństwa: Co mają ze sobą wspólnego te wykresy? – W obu sytuacjach ruch jest oddalony od czujnika  wykresy rosną</a:t>
            </a:r>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pl"/>
              <a:t>3</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pl"/>
              <a:t>2</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838201" y="365127"/>
            <a:ext cx="8811127" cy="687611"/>
          </a:xfrm>
        </p:spPr>
        <p:txBody>
          <a:bodyPr/>
          <a:lstStyle>
            <a:lvl1pPr>
              <a:defRPr>
                <a:latin typeface="Arial"/>
                <a:cs typeface="Arial"/>
              </a:defRPr>
            </a:lvl1pPr>
          </a:lstStyle>
          <a:p>
            <a:pPr>
              <a:defRPr/>
            </a:pPr>
            <a:r>
              <a:rPr lang="de-DE"/>
              <a:t>Titel</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24DE8C97-FB14-41A0-836E-7D8661ACE0C4}" type="datetime1">
              <a:rPr lang="de-DE"/>
              <a:t>30.09.2023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E24A70BB-8C2E-47F6-8AE2-DD2CEBE41235}" type="datetime1">
              <a:rPr lang="de-DE"/>
              <a:t>30.09.2023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9" y="365126"/>
            <a:ext cx="8825580" cy="687610"/>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9" y="1484784"/>
            <a:ext cx="5157787" cy="823912"/>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9"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1" y="1484784"/>
            <a:ext cx="5183188" cy="804267"/>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1"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E9FE53EA-55CC-48E5-9A32-125423AC6BE7}" type="datetime1">
              <a:rPr lang="de-DE"/>
              <a:t>30.09.2023</a:t>
            </a:fld>
            <a:endParaRPr lang="de-DE"/>
          </a:p>
        </p:txBody>
      </p:sp>
      <p:sp>
        <p:nvSpPr>
          <p:cNvPr id="8" name="Fußzeilenplatzhalter 7"/>
          <p:cNvSpPr>
            <a:spLocks noGrp="1"/>
          </p:cNvSpPr>
          <p:nvPr>
            <p:ph type="ftr" sz="quarter" idx="11"/>
          </p:nvPr>
        </p:nvSpPr>
        <p:spPr bwMode="auto">
          <a:xfrm>
            <a:off x="1118936" y="6459429"/>
            <a:ext cx="10479499" cy="365125"/>
          </a:xfrm>
        </p:spPr>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a:xfrm>
            <a:off x="176468" y="6468024"/>
            <a:ext cx="942469" cy="365125"/>
          </a:xfrm>
        </p:spPr>
        <p:txBody>
          <a:bodyPr/>
          <a:lstStyle/>
          <a:p>
            <a:pPr>
              <a:defRPr/>
            </a:pPr>
            <a:fld id="{57090D65-11CC-46AB-9DD8-090AF3BD368A}" type="datetime1">
              <a:rPr lang="de-DE"/>
              <a:t>30.09.2023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481808E3-2056-4E38-906E-B8E7D2713D40}" type="datetime1">
              <a:rPr lang="de-DE"/>
              <a:t>30.09.2023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2"/>
            <a:ext cx="6172200" cy="572531"/>
          </a:xfrm>
        </p:spPr>
        <p:txBody>
          <a:bodyPr anchor="b"/>
          <a:lstStyle>
            <a:lvl1pPr>
              <a:defRPr sz="2400"/>
            </a:lvl1pPr>
          </a:lstStyle>
          <a:p>
            <a:pPr>
              <a:defRPr/>
            </a:pPr>
            <a:r>
              <a:rPr lang="de-DE"/>
              <a:t>Mastertitelformat bearbeiten</a:t>
            </a:r>
            <a:endParaRPr/>
          </a:p>
        </p:txBody>
      </p:sp>
      <p:sp>
        <p:nvSpPr>
          <p:cNvPr id="3" name="Inhaltsplatzhalter 2"/>
          <p:cNvSpPr>
            <a:spLocks noGrp="1"/>
          </p:cNvSpPr>
          <p:nvPr>
            <p:ph idx="1"/>
          </p:nvPr>
        </p:nvSpPr>
        <p:spPr bwMode="auto">
          <a:xfrm>
            <a:off x="5183188" y="1612232"/>
            <a:ext cx="6172200" cy="4248818"/>
          </a:xfrm>
        </p:spPr>
        <p:txBody>
          <a:bodyPr/>
          <a:lstStyle>
            <a:lvl1pPr>
              <a:defRPr sz="1500"/>
            </a:lvl1pPr>
            <a:lvl2pPr>
              <a:defRPr sz="1500"/>
            </a:lvl2pPr>
            <a:lvl3pPr>
              <a:defRPr sz="1200"/>
            </a:lvl3pPr>
            <a:lvl4pPr>
              <a:defRPr sz="1200"/>
            </a:lvl4pPr>
            <a:lvl5pPr>
              <a:defRPr sz="1200"/>
            </a:lvl5pPr>
            <a:lvl6pPr>
              <a:defRPr sz="1500"/>
            </a:lvl6pPr>
            <a:lvl7pPr>
              <a:defRPr sz="1500"/>
            </a:lvl7pPr>
            <a:lvl8pPr>
              <a:defRPr sz="1500"/>
            </a:lvl8pPr>
            <a:lvl9pPr>
              <a:defRPr sz="15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1620170"/>
            <a:ext cx="3932237" cy="4248818"/>
          </a:xfrm>
        </p:spPr>
        <p:txBody>
          <a:bodyPr>
            <a:normAutofit/>
          </a:bodyPr>
          <a:lstStyle>
            <a:lvl1pPr marL="0" indent="0">
              <a:buNone/>
              <a:defRPr sz="1500">
                <a:solidFill>
                  <a:srgbClr val="1B4E9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21EC33C2-95CC-4A57-9E9D-5D0711A42746}" type="datetime1">
              <a:rPr lang="de-DE"/>
              <a:t>30.09.2023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grpSp>
        <p:nvGrpSpPr>
          <p:cNvPr id="15" name="Gruppieren 14"/>
          <p:cNvGrpSpPr/>
          <p:nvPr userDrawn="1"/>
        </p:nvGrpSpPr>
        <p:grpSpPr bwMode="auto">
          <a:xfrm>
            <a:off x="1114925" y="260648"/>
            <a:ext cx="7739649" cy="779626"/>
            <a:chOff x="129004" y="5567103"/>
            <a:chExt cx="7739649" cy="779626"/>
          </a:xfrm>
        </p:grpSpPr>
        <p:pic>
          <p:nvPicPr>
            <p:cNvPr id="27" name="Grafik 26"/>
            <p:cNvPicPr>
              <a:picLocks noChangeAspect="1"/>
            </p:cNvPicPr>
            <p:nvPr userDrawn="1"/>
          </p:nvPicPr>
          <p:blipFill>
            <a:blip r:embed="rId2"/>
            <a:stretch/>
          </p:blipFill>
          <p:spPr bwMode="auto">
            <a:xfrm>
              <a:off x="6131083" y="5595958"/>
              <a:ext cx="1737570" cy="750771"/>
            </a:xfrm>
            <a:prstGeom prst="rect">
              <a:avLst/>
            </a:prstGeom>
          </p:spPr>
        </p:pic>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8" name="Grafik 27"/>
            <p:cNvPicPr>
              <a:picLocks noChangeAspect="1"/>
            </p:cNvPicPr>
            <p:nvPr userDrawn="1"/>
          </p:nvPicPr>
          <p:blipFill>
            <a:blip r:embed="rId7"/>
            <a:stretch/>
          </p:blipFill>
          <p:spPr bwMode="auto">
            <a:xfrm>
              <a:off x="2230261" y="5567103"/>
              <a:ext cx="1884540" cy="743750"/>
            </a:xfrm>
            <a:prstGeom prst="rect">
              <a:avLst/>
            </a:prstGeom>
          </p:spPr>
        </p:pic>
      </p:grpSp>
      <p:sp>
        <p:nvSpPr>
          <p:cNvPr id="2" name="Titel 1"/>
          <p:cNvSpPr>
            <a:spLocks noGrp="1"/>
          </p:cNvSpPr>
          <p:nvPr>
            <p:ph type="title"/>
          </p:nvPr>
        </p:nvSpPr>
        <p:spPr bwMode="auto">
          <a:xfrm>
            <a:off x="745967" y="1788696"/>
            <a:ext cx="10852468" cy="3072063"/>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C8D2D067-8B21-4F55-B5AE-C5B4877D53BA}" type="datetime1">
              <a:rPr lang="de-DE"/>
              <a:t>30.09.2023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a:t>
            </a:fld>
            <a:endParaRPr lang="de-DE"/>
          </a:p>
        </p:txBody>
      </p:sp>
      <p:pic>
        <p:nvPicPr>
          <p:cNvPr id="7" name="Grafik 6"/>
          <p:cNvPicPr>
            <a:picLocks noChangeAspect="1"/>
          </p:cNvPicPr>
          <p:nvPr userDrawn="1"/>
        </p:nvPicPr>
        <p:blipFill>
          <a:blip r:embed="rId8"/>
          <a:stretch/>
        </p:blipFill>
        <p:spPr bwMode="auto">
          <a:xfrm>
            <a:off x="-575149" y="5249550"/>
            <a:ext cx="4157929" cy="914111"/>
          </a:xfrm>
          <a:prstGeom prst="rect">
            <a:avLst/>
          </a:prstGeom>
        </p:spPr>
      </p:pic>
      <p:sp>
        <p:nvSpPr>
          <p:cNvPr id="8" name="Textfeld 7"/>
          <p:cNvSpPr txBox="1"/>
          <p:nvPr userDrawn="1"/>
        </p:nvSpPr>
        <p:spPr bwMode="auto">
          <a:xfrm>
            <a:off x="3505661" y="5337273"/>
            <a:ext cx="8225583" cy="577081"/>
          </a:xfrm>
          <a:prstGeom prst="rect">
            <a:avLst/>
          </a:prstGeom>
          <a:noFill/>
        </p:spPr>
        <p:txBody>
          <a:bodyPr wrap="square" rtlCol="0">
            <a:spAutoFit/>
          </a:bodyPr>
          <a:lstStyle/>
          <a:p>
            <a:pPr algn="just">
              <a:defRPr/>
            </a:pPr>
            <a:r>
              <a:rPr lang="de-DE" sz="1050">
                <a:solidFill>
                  <a:schemeClr val="tx1"/>
                </a:solidFill>
                <a:latin typeface="Arial"/>
                <a:ea typeface="Arial"/>
                <a:cs typeface="Aria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1050">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pic>
        <p:nvPicPr>
          <p:cNvPr id="9" name="Grafik 8"/>
          <p:cNvPicPr>
            <a:picLocks noChangeAspect="1"/>
          </p:cNvPicPr>
          <p:nvPr userDrawn="1"/>
        </p:nvPicPr>
        <p:blipFill>
          <a:blip r:embed="rId2"/>
          <a:stretch/>
        </p:blipFill>
        <p:spPr bwMode="auto">
          <a:xfrm>
            <a:off x="-576000" y="5248800"/>
            <a:ext cx="4159245" cy="914400"/>
          </a:xfrm>
          <a:prstGeom prst="rect">
            <a:avLst/>
          </a:prstGeom>
        </p:spPr>
      </p:pic>
      <p:sp>
        <p:nvSpPr>
          <p:cNvPr id="2" name="Titel 1"/>
          <p:cNvSpPr>
            <a:spLocks noGrp="1"/>
          </p:cNvSpPr>
          <p:nvPr>
            <p:ph type="title"/>
          </p:nvPr>
        </p:nvSpPr>
        <p:spPr bwMode="auto">
          <a:xfrm>
            <a:off x="745200" y="1788694"/>
            <a:ext cx="10854000" cy="3070800"/>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ABFC7C4F-5162-4C41-A9B2-37F48A7B705E}" type="datetime1">
              <a:rPr lang="de-DE"/>
              <a:t>30.09.2023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a:t>
            </a:fld>
            <a:endParaRPr lang="de-DE"/>
          </a:p>
        </p:txBody>
      </p:sp>
      <p:sp>
        <p:nvSpPr>
          <p:cNvPr id="8" name="Textfeld 7"/>
          <p:cNvSpPr txBox="1"/>
          <p:nvPr userDrawn="1"/>
        </p:nvSpPr>
        <p:spPr bwMode="auto">
          <a:xfrm>
            <a:off x="3506402" y="5338802"/>
            <a:ext cx="8225583" cy="577081"/>
          </a:xfrm>
          <a:prstGeom prst="rect">
            <a:avLst/>
          </a:prstGeom>
          <a:noFill/>
        </p:spPr>
        <p:txBody>
          <a:bodyPr wrap="square" rtlCol="0">
            <a:spAutoFit/>
          </a:bodyPr>
          <a:lstStyle/>
          <a:p>
            <a:pPr algn="just">
              <a:defRPr/>
            </a:pPr>
            <a:r>
              <a:rPr lang="en-US" sz="1050">
                <a:solidFill>
                  <a:schemeClr val="tx1"/>
                </a:solidFill>
                <a:latin typeface="Arial"/>
                <a:ea typeface="Arial"/>
                <a:cs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050"/>
          </a:p>
        </p:txBody>
      </p:sp>
      <p:grpSp>
        <p:nvGrpSpPr>
          <p:cNvPr id="15" name="Gruppieren 14"/>
          <p:cNvGrpSpPr/>
          <p:nvPr userDrawn="1"/>
        </p:nvGrpSpPr>
        <p:grpSpPr bwMode="auto">
          <a:xfrm>
            <a:off x="1114925" y="260648"/>
            <a:ext cx="7739649" cy="779626"/>
            <a:chOff x="129004" y="5567103"/>
            <a:chExt cx="7739649" cy="779626"/>
          </a:xfrm>
        </p:grpSpPr>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7" name="Grafik 26"/>
            <p:cNvPicPr>
              <a:picLocks noChangeAspect="1"/>
            </p:cNvPicPr>
            <p:nvPr userDrawn="1"/>
          </p:nvPicPr>
          <p:blipFill>
            <a:blip r:embed="rId7"/>
            <a:stretch/>
          </p:blipFill>
          <p:spPr bwMode="auto">
            <a:xfrm>
              <a:off x="6131083" y="5595958"/>
              <a:ext cx="1737570" cy="750771"/>
            </a:xfrm>
            <a:prstGeom prst="rect">
              <a:avLst/>
            </a:prstGeom>
          </p:spPr>
        </p:pic>
        <p:pic>
          <p:nvPicPr>
            <p:cNvPr id="28" name="Grafik 27"/>
            <p:cNvPicPr>
              <a:picLocks noChangeAspect="1"/>
            </p:cNvPicPr>
            <p:nvPr userDrawn="1"/>
          </p:nvPicPr>
          <p:blipFill>
            <a:blip r:embed="rId8"/>
            <a:stretch/>
          </p:blipFill>
          <p:spPr bwMode="auto">
            <a:xfrm>
              <a:off x="2230261" y="5567103"/>
              <a:ext cx="1884540" cy="74375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1_Titel und Inhalt">
    <p:spTree>
      <p:nvGrpSpPr>
        <p:cNvPr id="1" name=""/>
        <p:cNvGrpSpPr/>
        <p:nvPr/>
      </p:nvGrpSpPr>
      <p:grpSpPr bwMode="auto">
        <a:xfrm>
          <a:off x="0" y="0"/>
          <a:ext cx="0" cy="0"/>
          <a:chOff x="0" y="0"/>
          <a:chExt cx="0" cy="0"/>
        </a:xfrm>
      </p:grpSpPr>
      <p:pic>
        <p:nvPicPr>
          <p:cNvPr id="4" name="Picture 2" descr="https://www.kindermedienland-bw.de/fileadmin/redaktion/kml/aktuelles/ph_ludwigsburg_717.jpg"/>
          <p:cNvPicPr>
            <a:picLocks noChangeAspect="1" noChangeArrowheads="1"/>
          </p:cNvPicPr>
          <p:nvPr/>
        </p:nvPicPr>
        <p:blipFill>
          <a:blip r:embed="rId2"/>
          <a:srcRect b="37534"/>
          <a:stretch/>
        </p:blipFill>
        <p:spPr bwMode="auto">
          <a:xfrm>
            <a:off x="9635067" y="260350"/>
            <a:ext cx="2256367" cy="579438"/>
          </a:xfrm>
          <a:prstGeom prst="rect">
            <a:avLst/>
          </a:prstGeom>
          <a:noFill/>
          <a:ln>
            <a:noFill/>
          </a:ln>
        </p:spPr>
      </p:pic>
      <p:sp>
        <p:nvSpPr>
          <p:cNvPr id="5" name="Rechteck 4"/>
          <p:cNvSpPr/>
          <p:nvPr/>
        </p:nvSpPr>
        <p:spPr bwMode="auto">
          <a:xfrm>
            <a:off x="0" y="6742114"/>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de-DE"/>
          </a:p>
        </p:txBody>
      </p:sp>
      <p:sp>
        <p:nvSpPr>
          <p:cNvPr id="8" name="Foliennummernplatzhalter 9"/>
          <p:cNvSpPr>
            <a:spLocks noGrp="1"/>
          </p:cNvSpPr>
          <p:nvPr>
            <p:ph type="sldNum" sz="quarter" idx="12"/>
          </p:nvPr>
        </p:nvSpPr>
        <p:spPr bwMode="auto"/>
        <p:txBody>
          <a:bodyPr/>
          <a:lstStyle>
            <a:lvl1pPr>
              <a:defRPr/>
            </a:lvl1pPr>
          </a:lstStyle>
          <a:p>
            <a:pPr>
              <a:defRPr/>
            </a:pPr>
            <a:fld id="{FE16462F-0623-411B-87FB-D09229F25E1A}" type="slidenum">
              <a:rPr lang="de-DE"/>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3" name="Rechteck 12"/>
          <p:cNvSpPr/>
          <p:nvPr userDrawn="1"/>
        </p:nvSpPr>
        <p:spPr bwMode="auto">
          <a:xfrm>
            <a:off x="2" y="6435154"/>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platzhalter 1"/>
          <p:cNvSpPr>
            <a:spLocks noGrp="1"/>
          </p:cNvSpPr>
          <p:nvPr>
            <p:ph type="title"/>
          </p:nvPr>
        </p:nvSpPr>
        <p:spPr bwMode="auto">
          <a:xfrm>
            <a:off x="838200" y="365126"/>
            <a:ext cx="9578280" cy="709784"/>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1" y="6463032"/>
            <a:ext cx="1114925"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pPr>
              <a:defRPr/>
            </a:pPr>
            <a:fld id="{DAA786EF-11C2-474E-A8D6-9579E7913903}" type="datetime1">
              <a:rPr lang="de-DE"/>
              <a:t>30.09.2023</a:t>
            </a:fld>
            <a:endParaRPr lang="de-DE"/>
          </a:p>
        </p:txBody>
      </p:sp>
      <p:sp>
        <p:nvSpPr>
          <p:cNvPr id="5" name="Fußzeilenplatzhalter 4"/>
          <p:cNvSpPr>
            <a:spLocks noGrp="1"/>
          </p:cNvSpPr>
          <p:nvPr>
            <p:ph type="ftr" sz="quarter" idx="3"/>
          </p:nvPr>
        </p:nvSpPr>
        <p:spPr bwMode="auto">
          <a:xfrm>
            <a:off x="1118936" y="6459429"/>
            <a:ext cx="10479499" cy="365125"/>
          </a:xfrm>
          <a:prstGeom prst="rect">
            <a:avLst/>
          </a:prstGeom>
        </p:spPr>
        <p:txBody>
          <a:bodyPr vert="horz" lIns="91440" tIns="45720" rIns="91440" bIns="45720" rtlCol="0" anchor="ctr"/>
          <a:lstStyle>
            <a:lvl1pPr algn="ctr">
              <a:defRPr sz="900">
                <a:solidFill>
                  <a:schemeClr val="bg1"/>
                </a:solidFill>
                <a:latin typeface="Arial"/>
                <a:cs typeface="Arial"/>
              </a:defRPr>
            </a:lvl1pPr>
          </a:lstStyle>
          <a:p>
            <a:pPr>
              <a:defRPr/>
            </a:pPr>
            <a:endParaRPr lang="de-DE"/>
          </a:p>
        </p:txBody>
      </p:sp>
      <p:sp>
        <p:nvSpPr>
          <p:cNvPr id="7" name="Rechteck 6"/>
          <p:cNvSpPr/>
          <p:nvPr userDrawn="1"/>
        </p:nvSpPr>
        <p:spPr bwMode="auto">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userDrawn="1"/>
        </p:nvPicPr>
        <p:blipFill>
          <a:blip r:embed="rId11"/>
          <a:stretch/>
        </p:blipFill>
        <p:spPr bwMode="auto">
          <a:xfrm>
            <a:off x="10488489" y="225970"/>
            <a:ext cx="1614961" cy="725471"/>
          </a:xfrm>
          <a:prstGeom prst="rect">
            <a:avLst/>
          </a:prstGeom>
        </p:spPr>
      </p:pic>
      <p:sp>
        <p:nvSpPr>
          <p:cNvPr id="10" name="Rechteck 9"/>
          <p:cNvSpPr/>
          <p:nvPr userDrawn="1"/>
        </p:nvSpPr>
        <p:spPr bwMode="auto">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Foliennummernplatzhalter 5"/>
          <p:cNvSpPr>
            <a:spLocks noGrp="1"/>
          </p:cNvSpPr>
          <p:nvPr>
            <p:ph type="sldNum" sz="quarter" idx="4"/>
          </p:nvPr>
        </p:nvSpPr>
        <p:spPr bwMode="auto">
          <a:xfrm>
            <a:off x="11598436" y="6455826"/>
            <a:ext cx="493295"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pPr>
              <a:defRPr/>
            </a:pPr>
            <a:fld id="{F8EA345F-8417-4541-8FAD-CDA77055AA50}" type="slidenum">
              <a:rPr lang="de-DE"/>
              <a:t>‹#›</a:t>
            </a:fld>
            <a:endParaRPr lang="de-DE"/>
          </a:p>
        </p:txBody>
      </p:sp>
      <p:sp>
        <p:nvSpPr>
          <p:cNvPr id="11" name="Rechteck 10"/>
          <p:cNvSpPr/>
          <p:nvPr userDrawn="1"/>
        </p:nvSpPr>
        <p:spPr bwMode="auto">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a:lnSpc>
          <a:spcPct val="90000"/>
        </a:lnSpc>
        <a:spcBef>
          <a:spcPts val="0"/>
        </a:spcBef>
        <a:buNone/>
        <a:defRPr sz="2400">
          <a:solidFill>
            <a:srgbClr val="2999F5"/>
          </a:solidFill>
          <a:latin typeface="Arial"/>
          <a:ea typeface="+mj-ea"/>
          <a:cs typeface="Arial"/>
        </a:defRPr>
      </a:lvl1pPr>
    </p:titleStyle>
    <p:body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pl" sz="4800" dirty="0" err="1"/>
              <a:t>Temperatura</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pl" sz="1800" dirty="0">
                <a:effectLst/>
                <a:latin typeface="+mn-lt"/>
                <a:ea typeface="Calibri" panose="020F0502020204030204" pitchFamily="34" charset="0"/>
                <a:cs typeface="Times New Roman" panose="02020603050405020304" pitchFamily="18" charset="0"/>
              </a:rPr>
              <a:t>Materiał ten udostępnia </a:t>
            </a:r>
            <a:r>
              <a:rPr lang="pl" sz="1800" u="sng" dirty="0">
                <a:solidFill>
                  <a:srgbClr val="0563C1"/>
                </a:solidFill>
                <a:effectLst/>
                <a:latin typeface="+mn-lt"/>
                <a:ea typeface="Calibri" panose="020F0502020204030204" pitchFamily="34" charset="0"/>
                <a:cs typeface="Times New Roman" panose="02020603050405020304" pitchFamily="18" charset="0"/>
                <a:hlinkClick r:id="rId3"/>
              </a:rPr>
              <a:t>zespół </a:t>
            </a:r>
            <a:r>
              <a:rPr lang="pl" sz="1800" u="sng" dirty="0" err="1">
                <a:solidFill>
                  <a:srgbClr val="0563C1"/>
                </a:solidFill>
                <a:effectLst/>
                <a:latin typeface="+mn-lt"/>
                <a:ea typeface="Calibri" panose="020F0502020204030204" pitchFamily="34" charset="0"/>
                <a:cs typeface="Times New Roman" panose="02020603050405020304" pitchFamily="18" charset="0"/>
                <a:hlinkClick r:id="rId3"/>
              </a:rPr>
              <a:t>FunThink </a:t>
            </a:r>
            <a:r>
              <a:rPr lang="pl" sz="1800" dirty="0">
                <a:effectLst/>
                <a:latin typeface="+mn-lt"/>
                <a:ea typeface="Calibri" panose="020F0502020204030204" pitchFamily="34" charset="0"/>
                <a:cs typeface="Times New Roman" panose="02020603050405020304" pitchFamily="18" charset="0"/>
              </a:rPr>
              <a:t>, instytucja odpowiedzialna:</a:t>
            </a:r>
          </a:p>
          <a:p>
            <a:pPr marL="0" indent="0">
              <a:spcBef>
                <a:spcPts val="0"/>
              </a:spcBef>
              <a:buNone/>
              <a:tabLst>
                <a:tab pos="2637155" algn="ctr"/>
                <a:tab pos="5274310" algn="r"/>
              </a:tabLst>
            </a:pPr>
            <a:r>
              <a:rPr lang="pl" sz="1800" dirty="0">
                <a:effectLst/>
                <a:latin typeface="+mn-lt"/>
                <a:ea typeface="Calibri" panose="020F0502020204030204" pitchFamily="34" charset="0"/>
                <a:cs typeface="Times New Roman" panose="02020603050405020304" pitchFamily="18" charset="0"/>
              </a:rPr>
              <a:t>Uniwersytet Pedagogiczny w Ludwigsburgu</a:t>
            </a:r>
            <a:endParaRPr lang="de-DE" sz="1800" dirty="0">
              <a:effectLst/>
              <a:latin typeface="+mn-lt"/>
              <a:ea typeface="Calibri" panose="020F0502020204030204" pitchFamily="34" charset="0"/>
              <a:cs typeface="Times New Roman" panose="02020603050405020304" pitchFamily="18" charset="0"/>
            </a:endParaRPr>
          </a:p>
          <a:p>
            <a:pPr marL="0" indent="0">
              <a:buNone/>
              <a:tabLst>
                <a:tab pos="2637155" algn="ctr"/>
                <a:tab pos="5274310" algn="r"/>
              </a:tabLst>
            </a:pPr>
            <a:r>
              <a:rPr lang="pl" sz="1800" dirty="0">
                <a:effectLst/>
                <a:latin typeface="+mn-lt"/>
                <a:ea typeface="Calibri" panose="020F0502020204030204" pitchFamily="34" charset="0"/>
                <a:cs typeface="Times New Roman" panose="02020603050405020304" pitchFamily="18" charset="0"/>
              </a:rPr>
              <a:t>O ile nie zaznaczono inaczej, niniejsza praca i jej zawartość objęte są licencją Creative Commons ( </a:t>
            </a:r>
            <a:r>
              <a:rPr lang="pl" sz="1800" u="sng" dirty="0">
                <a:solidFill>
                  <a:srgbClr val="0563C1"/>
                </a:solidFill>
                <a:effectLst/>
                <a:latin typeface="+mn-lt"/>
                <a:ea typeface="Calibri" panose="020F0502020204030204" pitchFamily="34" charset="0"/>
                <a:cs typeface="Times New Roman" panose="02020603050405020304" pitchFamily="18" charset="0"/>
                <a:hlinkClick r:id="rId4"/>
              </a:rPr>
              <a:t>CC BY-SA 4.0 </a:t>
            </a:r>
            <a:r>
              <a:rPr lang="pl" sz="1800" dirty="0">
                <a:effectLst/>
                <a:latin typeface="+mn-lt"/>
                <a:ea typeface="Calibri" panose="020F0502020204030204" pitchFamily="34" charset="0"/>
                <a:cs typeface="Times New Roman" panose="02020603050405020304" pitchFamily="18" charset="0"/>
              </a:rPr>
              <a:t>). Wyłączone są logo finansowania i ikony CC/ikony modułów</a:t>
            </a:r>
            <a:r>
              <a:rPr lang="pl" sz="2000" dirty="0">
                <a:effectLst/>
                <a:latin typeface="+mn-lt"/>
                <a:ea typeface="Calibri" panose="020F0502020204030204" pitchFamily="34" charset="0"/>
                <a:cs typeface="Times New Roman" panose="02020603050405020304" pitchFamily="18" charset="0"/>
              </a:rPr>
              <a:t>.</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30.09.2023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10</a:t>
            </a:fld>
            <a:endParaRPr lang="de-DE"/>
          </a:p>
        </p:txBody>
      </p:sp>
      <p:sp>
        <p:nvSpPr>
          <p:cNvPr id="4" name="Rectangle 15"/>
          <p:cNvSpPr>
            <a:spLocks noChangeArrowheads="1"/>
          </p:cNvSpPr>
          <p:nvPr/>
        </p:nvSpPr>
        <p:spPr bwMode="auto">
          <a:xfrm>
            <a:off x="2138214" y="692117"/>
            <a:ext cx="7139136" cy="181588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a:defRPr/>
            </a:pPr>
            <a:r>
              <a:rPr lang="pl" sz="2800" dirty="0">
                <a:latin typeface="Calibri"/>
                <a:ea typeface="Calibri"/>
                <a:cs typeface="Times New Roman"/>
              </a:rPr>
              <a:t>Skomentuj poniższe stwierdzenie:</a:t>
            </a:r>
            <a:endParaRPr dirty="0"/>
          </a:p>
          <a:p>
            <a:pPr lvl="0">
              <a:defRPr/>
            </a:pPr>
            <a:endParaRPr lang="en-US" sz="2800" dirty="0">
              <a:latin typeface="Calibri"/>
              <a:ea typeface="Calibri"/>
              <a:cs typeface="Times New Roman"/>
            </a:endParaRPr>
          </a:p>
          <a:p>
            <a:pPr lvl="0">
              <a:defRPr/>
            </a:pPr>
            <a:r>
              <a:rPr lang="pl" sz="2800" dirty="0">
                <a:latin typeface="Calibri"/>
                <a:ea typeface="Calibri"/>
                <a:cs typeface="Times New Roman"/>
              </a:rPr>
              <a:t>„Dzięki temu wykresowi </a:t>
            </a:r>
            <a:r>
              <a:rPr lang="pl" sz="2800" dirty="0" smtClean="0">
                <a:latin typeface="Calibri"/>
                <a:ea typeface="Calibri"/>
                <a:cs typeface="Times New Roman"/>
              </a:rPr>
              <a:t>zmieniasz odległość  </a:t>
            </a:r>
            <a:r>
              <a:rPr lang="pl" sz="2800" dirty="0">
                <a:latin typeface="Calibri"/>
                <a:ea typeface="Calibri"/>
                <a:cs typeface="Times New Roman"/>
              </a:rPr>
              <a:t>zygzakiem od czujnika. Tak wygląda wykres…”</a:t>
            </a:r>
            <a:endParaRPr lang="de-DE" sz="2800" i="1" dirty="0"/>
          </a:p>
        </p:txBody>
      </p:sp>
      <p:grpSp>
        <p:nvGrpSpPr>
          <p:cNvPr id="5" name="Gruppieren 4"/>
          <p:cNvGrpSpPr/>
          <p:nvPr/>
        </p:nvGrpSpPr>
        <p:grpSpPr bwMode="auto">
          <a:xfrm>
            <a:off x="3901084" y="2915572"/>
            <a:ext cx="3851100" cy="3033708"/>
            <a:chOff x="-55182" y="-5256"/>
            <a:chExt cx="1996701" cy="1701341"/>
          </a:xfrm>
        </p:grpSpPr>
        <p:grpSp>
          <p:nvGrpSpPr>
            <p:cNvPr id="6" name="Gruppieren 5"/>
            <p:cNvGrpSpPr/>
            <p:nvPr/>
          </p:nvGrpSpPr>
          <p:grpSpPr bwMode="auto">
            <a:xfrm>
              <a:off x="-55182" y="-5256"/>
              <a:ext cx="1996701" cy="1701341"/>
              <a:chOff x="250222" y="-201737"/>
              <a:chExt cx="1996701" cy="1702291"/>
            </a:xfrm>
          </p:grpSpPr>
          <p:cxnSp>
            <p:nvCxnSpPr>
              <p:cNvPr id="16" name="Gerade Verbindung mit Pfeil 15"/>
              <p:cNvCxnSpPr>
                <a:cxnSpLocks/>
              </p:cNvCxnSpPr>
              <p:nvPr/>
            </p:nvCxnSpPr>
            <p:spPr bwMode="auto">
              <a:xfrm flipV="1">
                <a:off x="527538" y="0"/>
                <a:ext cx="0" cy="1352062"/>
              </a:xfrm>
              <a:prstGeom prst="straightConnector1">
                <a:avLst/>
              </a:prstGeom>
              <a:noFill/>
              <a:ln w="6350" cap="flat" cmpd="sng" algn="ctr">
                <a:solidFill>
                  <a:sysClr val="windowText" lastClr="000000"/>
                </a:solidFill>
                <a:prstDash val="solid"/>
                <a:miter lim="800000"/>
                <a:tailEnd type="triangle"/>
              </a:ln>
              <a:effectLst/>
            </p:spPr>
          </p:cxnSp>
          <p:sp>
            <p:nvSpPr>
              <p:cNvPr id="17" name="Rechteck 16"/>
              <p:cNvSpPr/>
              <p:nvPr/>
            </p:nvSpPr>
            <p:spPr bwMode="auto">
              <a:xfrm rot="16199998">
                <a:off x="-277465" y="325950"/>
                <a:ext cx="1368010" cy="312636"/>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1600">
                    <a:latin typeface="Calibri"/>
                    <a:ea typeface="Calibri"/>
                    <a:cs typeface="Times New Roman"/>
                  </a:rPr>
                  <a:t>Czujnik odległości</a:t>
                </a:r>
                <a:endParaRPr lang="de-DE" sz="1600">
                  <a:latin typeface="Calibri"/>
                  <a:ea typeface="Calibri"/>
                  <a:cs typeface="Times New Roman"/>
                </a:endParaRPr>
              </a:p>
            </p:txBody>
          </p:sp>
          <p:cxnSp>
            <p:nvCxnSpPr>
              <p:cNvPr id="18" name="Gerade Verbindung mit Pfeil 17"/>
              <p:cNvCxnSpPr>
                <a:cxnSpLocks/>
              </p:cNvCxnSpPr>
              <p:nvPr/>
            </p:nvCxnSpPr>
            <p:spPr bwMode="auto">
              <a:xfrm>
                <a:off x="492369" y="1316892"/>
                <a:ext cx="1754554" cy="0"/>
              </a:xfrm>
              <a:prstGeom prst="straightConnector1">
                <a:avLst/>
              </a:prstGeom>
              <a:noFill/>
              <a:ln w="6350" cap="flat" cmpd="sng" algn="ctr">
                <a:solidFill>
                  <a:sysClr val="windowText" lastClr="000000"/>
                </a:solidFill>
                <a:prstDash val="solid"/>
                <a:miter lim="800000"/>
                <a:tailEnd type="triangle"/>
              </a:ln>
              <a:effectLst/>
            </p:spPr>
          </p:cxnSp>
          <p:sp>
            <p:nvSpPr>
              <p:cNvPr id="19" name="Rechteck 18"/>
              <p:cNvSpPr/>
              <p:nvPr/>
            </p:nvSpPr>
            <p:spPr bwMode="auto">
              <a:xfrm>
                <a:off x="1949938" y="1352061"/>
                <a:ext cx="273099" cy="148493"/>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1600">
                    <a:latin typeface="Calibri"/>
                    <a:ea typeface="Calibri"/>
                    <a:cs typeface="Times New Roman"/>
                  </a:rPr>
                  <a:t>czas</a:t>
                </a:r>
                <a:endParaRPr lang="de-DE" sz="1600">
                  <a:latin typeface="Calibri"/>
                  <a:ea typeface="Calibri"/>
                  <a:cs typeface="Times New Roman"/>
                </a:endParaRPr>
              </a:p>
            </p:txBody>
          </p:sp>
        </p:grpSp>
        <p:grpSp>
          <p:nvGrpSpPr>
            <p:cNvPr id="7" name="Gruppieren 6"/>
            <p:cNvGrpSpPr/>
            <p:nvPr/>
          </p:nvGrpSpPr>
          <p:grpSpPr bwMode="auto">
            <a:xfrm>
              <a:off x="224286" y="759125"/>
              <a:ext cx="562905" cy="392849"/>
              <a:chOff x="0" y="0"/>
              <a:chExt cx="563145" cy="393068"/>
            </a:xfrm>
          </p:grpSpPr>
          <p:cxnSp>
            <p:nvCxnSpPr>
              <p:cNvPr id="14" name="Gerader Verbinder 13"/>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5" name="Gerader Verbinder 14"/>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8" name="Gruppieren 7"/>
            <p:cNvGrpSpPr/>
            <p:nvPr/>
          </p:nvGrpSpPr>
          <p:grpSpPr bwMode="auto">
            <a:xfrm>
              <a:off x="785003" y="767751"/>
              <a:ext cx="562610" cy="392430"/>
              <a:chOff x="0" y="0"/>
              <a:chExt cx="563145" cy="393068"/>
            </a:xfrm>
          </p:grpSpPr>
          <p:cxnSp>
            <p:nvCxnSpPr>
              <p:cNvPr id="12" name="Gerader Verbinder 11"/>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3" name="Gerader Verbinder 12"/>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9" name="Gruppieren 8"/>
            <p:cNvGrpSpPr/>
            <p:nvPr/>
          </p:nvGrpSpPr>
          <p:grpSpPr bwMode="auto">
            <a:xfrm>
              <a:off x="1345720" y="793630"/>
              <a:ext cx="562610" cy="392430"/>
              <a:chOff x="0" y="0"/>
              <a:chExt cx="563145" cy="393068"/>
            </a:xfrm>
          </p:grpSpPr>
          <p:cxnSp>
            <p:nvCxnSpPr>
              <p:cNvPr id="10" name="Gerader Verbinder 9"/>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1" name="Gerader Verbinder 10"/>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sp>
        <p:nvSpPr>
          <p:cNvPr id="20" name="Rectangle 15"/>
          <p:cNvSpPr>
            <a:spLocks noChangeArrowheads="1"/>
          </p:cNvSpPr>
          <p:nvPr/>
        </p:nvSpPr>
        <p:spPr bwMode="auto">
          <a:xfrm>
            <a:off x="10992544" y="644427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1600" b="1">
                <a:latin typeface="Calibri"/>
                <a:ea typeface="Calibri"/>
                <a:cs typeface="Times New Roman"/>
              </a:rPr>
              <a:t>Lz-Pozycja C</a:t>
            </a: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911424" y="0"/>
            <a:ext cx="5624511" cy="1258887"/>
          </a:xfrm>
        </p:spPr>
        <p:txBody>
          <a:bodyPr/>
          <a:lstStyle/>
          <a:p>
            <a:pPr>
              <a:defRPr/>
            </a:pPr>
            <a:r>
              <a:rPr lang="pl-PL" sz="4800" dirty="0" smtClean="0"/>
              <a:t>W</a:t>
            </a:r>
            <a:r>
              <a:rPr lang="pl" sz="4800" dirty="0" smtClean="0"/>
              <a:t>ykresy marszu</a:t>
            </a:r>
            <a:endParaRPr lang="de-DE" sz="6000" dirty="0"/>
          </a:p>
        </p:txBody>
      </p:sp>
      <p:pic>
        <p:nvPicPr>
          <p:cNvPr id="4" name="Bildplatzhalter 3"/>
          <p:cNvPicPr>
            <a:picLocks noGrp="1" noChangeAspect="1"/>
          </p:cNvPicPr>
          <p:nvPr>
            <p:ph type="pic" sz="quarter" idx="4294967295"/>
          </p:nvPr>
        </p:nvPicPr>
        <p:blipFill>
          <a:blip r:embed="rId2"/>
          <a:srcRect l="13527" t="3299" r="19801" b="14248"/>
          <a:stretch/>
        </p:blipFill>
        <p:spPr bwMode="auto">
          <a:xfrm>
            <a:off x="6096000" y="1772816"/>
            <a:ext cx="4842383" cy="3369171"/>
          </a:xfrm>
          <a:prstGeom prst="rect">
            <a:avLst/>
          </a:prstGeom>
        </p:spPr>
      </p:pic>
      <p:pic>
        <p:nvPicPr>
          <p:cNvPr id="6" name="Grafik 5"/>
          <p:cNvPicPr/>
          <p:nvPr/>
        </p:nvPicPr>
        <p:blipFill>
          <a:blip r:embed="rId3"/>
          <a:srcRect l="30092" t="12821" r="41138" b="29182"/>
          <a:stretch/>
        </p:blipFill>
        <p:spPr bwMode="auto">
          <a:xfrm>
            <a:off x="1631504" y="2204864"/>
            <a:ext cx="3456384" cy="3519249"/>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fld id="{E9C0470F-6C8E-422D-AA02-782C6DF9C399}" type="datetime1">
              <a:rPr lang="de-DE"/>
              <a:t>30.09.2023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3</a:t>
            </a:fld>
            <a:endParaRPr lang="de-DE"/>
          </a:p>
        </p:txBody>
      </p:sp>
      <p:sp>
        <p:nvSpPr>
          <p:cNvPr id="8" name="Textfeld 7"/>
          <p:cNvSpPr txBox="1"/>
          <p:nvPr/>
        </p:nvSpPr>
        <p:spPr bwMode="auto">
          <a:xfrm>
            <a:off x="2172905" y="395440"/>
            <a:ext cx="7453677" cy="579155"/>
          </a:xfrm>
          <a:prstGeom prst="rect">
            <a:avLst/>
          </a:prstGeom>
          <a:noFill/>
        </p:spPr>
        <p:txBody>
          <a:bodyPr wrap="none" rtlCol="0">
            <a:spAutoFit/>
          </a:bodyPr>
          <a:lstStyle/>
          <a:p>
            <a:pPr>
              <a:defRPr/>
            </a:pPr>
            <a:r>
              <a:rPr lang="pl" sz="3200" b="1" i="0" u="sng" strike="noStrike" cap="none" spc="0">
                <a:solidFill>
                  <a:schemeClr val="tx1"/>
                </a:solidFill>
                <a:latin typeface="Arial"/>
                <a:cs typeface="Arial"/>
              </a:rPr>
              <a:t>https://www.geogebra.org/m/rxtznqvc</a:t>
            </a:r>
            <a:endParaRPr/>
          </a:p>
        </p:txBody>
      </p:sp>
      <p:pic>
        <p:nvPicPr>
          <p:cNvPr id="1987169479" name="Grafik 1987169478"/>
          <p:cNvPicPr>
            <a:picLocks noChangeAspect="1"/>
          </p:cNvPicPr>
          <p:nvPr/>
        </p:nvPicPr>
        <p:blipFill>
          <a:blip r:embed="rId2"/>
          <a:stretch/>
        </p:blipFill>
        <p:spPr bwMode="auto">
          <a:xfrm>
            <a:off x="3916705" y="1630234"/>
            <a:ext cx="3966077" cy="3991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4</a:t>
            </a:fld>
            <a:endParaRPr lang="de-DE"/>
          </a:p>
        </p:txBody>
      </p:sp>
      <p:sp>
        <p:nvSpPr>
          <p:cNvPr id="7" name="Textfeld 6"/>
          <p:cNvSpPr txBox="1"/>
          <p:nvPr/>
        </p:nvSpPr>
        <p:spPr bwMode="auto">
          <a:xfrm>
            <a:off x="9350701" y="4270005"/>
            <a:ext cx="1537562" cy="369332"/>
          </a:xfrm>
          <a:prstGeom prst="rect">
            <a:avLst/>
          </a:prstGeom>
          <a:noFill/>
        </p:spPr>
        <p:txBody>
          <a:bodyPr wrap="square" rtlCol="0">
            <a:spAutoFit/>
          </a:bodyPr>
          <a:lstStyle/>
          <a:p>
            <a:pPr>
              <a:defRPr/>
            </a:pPr>
            <a:r>
              <a:rPr lang="pl" dirty="0">
                <a:solidFill>
                  <a:srgbClr val="1B4E9F"/>
                </a:solidFill>
              </a:rPr>
              <a:t>To jesteś </a:t>
            </a:r>
            <a:r>
              <a:rPr lang="pl" dirty="0" smtClean="0">
                <a:solidFill>
                  <a:srgbClr val="1B4E9F"/>
                </a:solidFill>
              </a:rPr>
              <a:t>Ty</a:t>
            </a:r>
            <a:r>
              <a:rPr lang="pl" dirty="0">
                <a:solidFill>
                  <a:srgbClr val="1B4E9F"/>
                </a:solidFill>
              </a:rPr>
              <a:t>.</a:t>
            </a:r>
            <a:endParaRPr dirty="0"/>
          </a:p>
        </p:txBody>
      </p:sp>
      <p:sp>
        <p:nvSpPr>
          <p:cNvPr id="12" name="Textfeld 11"/>
          <p:cNvSpPr txBox="1"/>
          <p:nvPr/>
        </p:nvSpPr>
        <p:spPr bwMode="auto">
          <a:xfrm>
            <a:off x="287053" y="3087279"/>
            <a:ext cx="3036189" cy="369332"/>
          </a:xfrm>
          <a:prstGeom prst="rect">
            <a:avLst/>
          </a:prstGeom>
          <a:noFill/>
        </p:spPr>
        <p:txBody>
          <a:bodyPr wrap="square" rtlCol="0">
            <a:spAutoFit/>
          </a:bodyPr>
          <a:lstStyle/>
          <a:p>
            <a:pPr>
              <a:defRPr/>
            </a:pPr>
            <a:r>
              <a:rPr lang="pl" dirty="0" smtClean="0">
                <a:solidFill>
                  <a:srgbClr val="1B4E9F"/>
                </a:solidFill>
              </a:rPr>
              <a:t>Twoja pozycja na </a:t>
            </a:r>
            <a:r>
              <a:rPr lang="pl" dirty="0">
                <a:solidFill>
                  <a:srgbClr val="1B4E9F"/>
                </a:solidFill>
              </a:rPr>
              <a:t>początku</a:t>
            </a:r>
          </a:p>
        </p:txBody>
      </p:sp>
      <p:pic>
        <p:nvPicPr>
          <p:cNvPr id="3" name="Grafik 2"/>
          <p:cNvPicPr>
            <a:picLocks noChangeAspect="1"/>
          </p:cNvPicPr>
          <p:nvPr/>
        </p:nvPicPr>
        <p:blipFill>
          <a:blip r:embed="rId3"/>
          <a:stretch/>
        </p:blipFill>
        <p:spPr bwMode="auto">
          <a:xfrm>
            <a:off x="3155526" y="729802"/>
            <a:ext cx="5372850" cy="4953691"/>
          </a:xfrm>
          <a:prstGeom prst="rect">
            <a:avLst/>
          </a:prstGeom>
        </p:spPr>
      </p:pic>
      <p:cxnSp>
        <p:nvCxnSpPr>
          <p:cNvPr id="14" name="Gerade Verbindung mit Pfeil 13"/>
          <p:cNvCxnSpPr>
            <a:cxnSpLocks/>
          </p:cNvCxnSpPr>
          <p:nvPr/>
        </p:nvCxnSpPr>
        <p:spPr bwMode="auto">
          <a:xfrm flipV="1">
            <a:off x="2711624" y="2954396"/>
            <a:ext cx="720080" cy="195922"/>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8" name="Textfeld 7"/>
          <p:cNvSpPr txBox="1"/>
          <p:nvPr/>
        </p:nvSpPr>
        <p:spPr bwMode="auto">
          <a:xfrm>
            <a:off x="623392" y="4730007"/>
            <a:ext cx="3164795" cy="646331"/>
          </a:xfrm>
          <a:prstGeom prst="rect">
            <a:avLst/>
          </a:prstGeom>
          <a:noFill/>
        </p:spPr>
        <p:txBody>
          <a:bodyPr wrap="square" rtlCol="0">
            <a:spAutoFit/>
          </a:bodyPr>
          <a:lstStyle/>
          <a:p>
            <a:pPr>
              <a:defRPr/>
            </a:pPr>
            <a:r>
              <a:rPr lang="pl" dirty="0">
                <a:solidFill>
                  <a:srgbClr val="1B4E9F"/>
                </a:solidFill>
              </a:rPr>
              <a:t>Twój wykres jest rejestrowany od czasu = 0</a:t>
            </a:r>
            <a:endParaRPr dirty="0"/>
          </a:p>
        </p:txBody>
      </p:sp>
      <p:cxnSp>
        <p:nvCxnSpPr>
          <p:cNvPr id="10" name="Gerade Verbindung mit Pfeil 9"/>
          <p:cNvCxnSpPr>
            <a:cxnSpLocks/>
          </p:cNvCxnSpPr>
          <p:nvPr/>
        </p:nvCxnSpPr>
        <p:spPr bwMode="auto">
          <a:xfrm>
            <a:off x="2464898" y="4994282"/>
            <a:ext cx="864096" cy="499588"/>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11" name="Textfeld 10"/>
          <p:cNvSpPr txBox="1"/>
          <p:nvPr/>
        </p:nvSpPr>
        <p:spPr bwMode="auto">
          <a:xfrm>
            <a:off x="5590702" y="4809616"/>
            <a:ext cx="2146111" cy="369332"/>
          </a:xfrm>
          <a:prstGeom prst="rect">
            <a:avLst/>
          </a:prstGeom>
          <a:noFill/>
          <a:ln>
            <a:noFill/>
          </a:ln>
        </p:spPr>
        <p:txBody>
          <a:bodyPr wrap="square" rtlCol="0">
            <a:spAutoFit/>
          </a:bodyPr>
          <a:lstStyle/>
          <a:p>
            <a:pPr>
              <a:defRPr/>
            </a:pPr>
            <a:r>
              <a:rPr lang="pl">
                <a:solidFill>
                  <a:srgbClr val="1B4E9F"/>
                </a:solidFill>
              </a:rPr>
              <a:t>Ruch</a:t>
            </a:r>
            <a:endParaRPr/>
          </a:p>
        </p:txBody>
      </p:sp>
      <p:cxnSp>
        <p:nvCxnSpPr>
          <p:cNvPr id="5" name="Gerade Verbindung mit Pfeil 4"/>
          <p:cNvCxnSpPr>
            <a:cxnSpLocks/>
          </p:cNvCxnSpPr>
          <p:nvPr/>
        </p:nvCxnSpPr>
        <p:spPr bwMode="auto">
          <a:xfrm flipH="1">
            <a:off x="5949751" y="4454671"/>
            <a:ext cx="3400950" cy="184666"/>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pl"/>
              <a:t>„Język wykresów”</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30.09.2023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5</a:t>
            </a:fld>
            <a:endParaRPr lang="de-DE"/>
          </a:p>
        </p:txBody>
      </p:sp>
      <p:sp>
        <p:nvSpPr>
          <p:cNvPr id="9" name="Text Box 12"/>
          <p:cNvSpPr txBox="1">
            <a:spLocks noChangeArrowheads="1"/>
          </p:cNvSpPr>
          <p:nvPr/>
        </p:nvSpPr>
        <p:spPr bwMode="auto">
          <a:xfrm>
            <a:off x="1566044" y="4437112"/>
            <a:ext cx="1385034"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1600" b="1">
                <a:solidFill>
                  <a:sysClr val="windowText" lastClr="000000"/>
                </a:solidFill>
                <a:latin typeface="+mj-lt"/>
                <a:ea typeface="Calibri"/>
                <a:cs typeface="Times New Roman"/>
              </a:rPr>
              <a:t>ruch</a:t>
            </a:r>
            <a:endParaRPr lang="fr-FR" sz="1600">
              <a:solidFill>
                <a:sysClr val="windowText" lastClr="000000"/>
              </a:solidFill>
              <a:latin typeface="+mj-lt"/>
            </a:endParaRPr>
          </a:p>
        </p:txBody>
      </p:sp>
      <p:sp>
        <p:nvSpPr>
          <p:cNvPr id="15" name="Text Box 3"/>
          <p:cNvSpPr txBox="1">
            <a:spLocks noChangeArrowheads="1"/>
          </p:cNvSpPr>
          <p:nvPr/>
        </p:nvSpPr>
        <p:spPr bwMode="auto">
          <a:xfrm>
            <a:off x="2927648" y="4102269"/>
            <a:ext cx="1799879" cy="1054923"/>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PL" sz="1400" dirty="0">
                <a:solidFill>
                  <a:sysClr val="windowText" lastClr="000000"/>
                </a:solidFill>
                <a:latin typeface="+mj-lt"/>
                <a:ea typeface="Calibri"/>
                <a:cs typeface="Times New Roman"/>
              </a:rPr>
              <a:t>Powoli i </a:t>
            </a:r>
            <a:r>
              <a:rPr lang="pl-PL" sz="1400" dirty="0" smtClean="0">
                <a:solidFill>
                  <a:sysClr val="windowText" lastClr="000000"/>
                </a:solidFill>
                <a:latin typeface="+mj-lt"/>
                <a:ea typeface="Calibri"/>
                <a:cs typeface="Times New Roman"/>
              </a:rPr>
              <a:t>jednostajnie </a:t>
            </a:r>
            <a:r>
              <a:rPr lang="pl-PL" sz="1400" dirty="0">
                <a:solidFill>
                  <a:sysClr val="windowText" lastClr="000000"/>
                </a:solidFill>
                <a:latin typeface="+mj-lt"/>
                <a:ea typeface="Calibri"/>
                <a:cs typeface="Times New Roman"/>
              </a:rPr>
              <a:t>oddalam się od czujnika.</a:t>
            </a:r>
            <a:endParaRPr lang="fr-FR" sz="1400" dirty="0">
              <a:solidFill>
                <a:sysClr val="windowText" lastClr="000000"/>
              </a:solidFill>
              <a:latin typeface="+mj-lt"/>
            </a:endParaRPr>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929497" y="1052736"/>
            <a:ext cx="7330206" cy="4565140"/>
            <a:chOff x="1030848" y="907540"/>
            <a:chExt cx="7330206" cy="4565140"/>
          </a:xfrm>
        </p:grpSpPr>
        <p:grpSp>
          <p:nvGrpSpPr>
            <p:cNvPr id="24" name="Gruppieren 23"/>
            <p:cNvGrpSpPr/>
            <p:nvPr/>
          </p:nvGrpSpPr>
          <p:grpSpPr bwMode="auto">
            <a:xfrm>
              <a:off x="1030848" y="907540"/>
              <a:ext cx="7330206" cy="4565140"/>
              <a:chOff x="436272" y="951749"/>
              <a:chExt cx="7330206" cy="4565140"/>
            </a:xfrm>
          </p:grpSpPr>
          <p:pic>
            <p:nvPicPr>
              <p:cNvPr id="2062" name="Grafik 203"/>
              <p:cNvPicPr>
                <a:picLocks noChangeAspect="1" noChangeArrowheads="1"/>
              </p:cNvPicPr>
              <p:nvPr/>
            </p:nvPicPr>
            <p:blipFill>
              <a:blip r:embed="rId2"/>
              <a:srcRect l="21165" t="8812" r="153" b="42207"/>
              <a:stretch/>
            </p:blipFill>
            <p:spPr bwMode="auto">
              <a:xfrm>
                <a:off x="436272" y="951749"/>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27" name="Text Box 3"/>
          <p:cNvSpPr txBox="1">
            <a:spLocks noChangeArrowheads="1"/>
          </p:cNvSpPr>
          <p:nvPr/>
        </p:nvSpPr>
        <p:spPr bwMode="auto">
          <a:xfrm>
            <a:off x="4775471" y="4077072"/>
            <a:ext cx="1617325" cy="1008112"/>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1400" dirty="0" smtClean="0">
                <a:solidFill>
                  <a:srgbClr val="0070C0"/>
                </a:solidFill>
                <a:latin typeface="+mj-lt"/>
                <a:ea typeface="Calibri"/>
                <a:cs typeface="Times New Roman"/>
              </a:rPr>
              <a:t>Odchdzę </a:t>
            </a:r>
            <a:r>
              <a:rPr lang="pl" sz="1400" dirty="0">
                <a:solidFill>
                  <a:srgbClr val="0070C0"/>
                </a:solidFill>
                <a:latin typeface="+mj-lt"/>
                <a:ea typeface="Calibri"/>
                <a:cs typeface="Times New Roman"/>
              </a:rPr>
              <a:t>szybko i </a:t>
            </a:r>
            <a:r>
              <a:rPr lang="pl" sz="1400" dirty="0" smtClean="0">
                <a:solidFill>
                  <a:srgbClr val="0070C0"/>
                </a:solidFill>
                <a:latin typeface="+mj-lt"/>
                <a:ea typeface="Calibri"/>
                <a:cs typeface="Times New Roman"/>
              </a:rPr>
              <a:t>jednostajnie </a:t>
            </a:r>
            <a:r>
              <a:rPr lang="pl" sz="1400" dirty="0">
                <a:solidFill>
                  <a:srgbClr val="0070C0"/>
                </a:solidFill>
                <a:latin typeface="+mj-lt"/>
                <a:ea typeface="Calibri"/>
                <a:cs typeface="Times New Roman"/>
              </a:rPr>
              <a:t>od czujnika.</a:t>
            </a:r>
            <a:endParaRPr lang="fr-FR" sz="1400" dirty="0">
              <a:solidFill>
                <a:srgbClr val="0070C0"/>
              </a:solidFill>
              <a:latin typeface="+mj-lt"/>
            </a:endParaRPr>
          </a:p>
        </p:txBody>
      </p:sp>
      <p:sp>
        <p:nvSpPr>
          <p:cNvPr id="30" name="Text Box 3"/>
          <p:cNvSpPr txBox="1">
            <a:spLocks noChangeArrowheads="1"/>
          </p:cNvSpPr>
          <p:nvPr/>
        </p:nvSpPr>
        <p:spPr bwMode="auto">
          <a:xfrm>
            <a:off x="6384032" y="4077072"/>
            <a:ext cx="1617321" cy="950962"/>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1400" dirty="0">
                <a:solidFill>
                  <a:srgbClr val="0070C0"/>
                </a:solidFill>
                <a:latin typeface="+mj-lt"/>
                <a:ea typeface="Calibri"/>
                <a:cs typeface="Times New Roman"/>
              </a:rPr>
              <a:t>Nie ruszam się.</a:t>
            </a:r>
            <a:endParaRPr lang="fr-FR" sz="1400" dirty="0">
              <a:solidFill>
                <a:srgbClr val="0070C0"/>
              </a:solidFill>
              <a:latin typeface="+mj-lt"/>
            </a:endParaRPr>
          </a:p>
        </p:txBody>
      </p:sp>
      <p:sp>
        <p:nvSpPr>
          <p:cNvPr id="31" name="Text Box 3"/>
          <p:cNvSpPr txBox="1">
            <a:spLocks noChangeArrowheads="1"/>
          </p:cNvSpPr>
          <p:nvPr/>
        </p:nvSpPr>
        <p:spPr bwMode="auto">
          <a:xfrm>
            <a:off x="8256240" y="4077072"/>
            <a:ext cx="2103306"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1400" dirty="0">
                <a:solidFill>
                  <a:srgbClr val="0070C0"/>
                </a:solidFill>
                <a:latin typeface="+mj-lt"/>
                <a:ea typeface="Calibri"/>
                <a:cs typeface="Times New Roman"/>
              </a:rPr>
              <a:t>Poruszam się najpierw powoli, potem coraz szybciej w </a:t>
            </a:r>
            <a:r>
              <a:rPr lang="pl" sz="1400" dirty="0" smtClean="0">
                <a:solidFill>
                  <a:srgbClr val="0070C0"/>
                </a:solidFill>
                <a:latin typeface="+mj-lt"/>
                <a:ea typeface="Calibri"/>
                <a:cs typeface="Times New Roman"/>
              </a:rPr>
              <a:t>stronę </a:t>
            </a:r>
            <a:r>
              <a:rPr lang="pl" sz="1400" dirty="0">
                <a:solidFill>
                  <a:srgbClr val="0070C0"/>
                </a:solidFill>
                <a:latin typeface="+mj-lt"/>
                <a:ea typeface="Calibri"/>
                <a:cs typeface="Times New Roman"/>
              </a:rPr>
              <a:t>czujnika.</a:t>
            </a:r>
            <a:endParaRPr lang="fr-FR" sz="1400" dirty="0">
              <a:solidFill>
                <a:srgbClr val="0070C0"/>
              </a:solidFill>
              <a:latin typeface="+mj-lt"/>
            </a:endParaRPr>
          </a:p>
        </p:txBody>
      </p:sp>
      <p:sp>
        <p:nvSpPr>
          <p:cNvPr id="32" name="Text Box 12"/>
          <p:cNvSpPr txBox="1">
            <a:spLocks noChangeArrowheads="1"/>
          </p:cNvSpPr>
          <p:nvPr/>
        </p:nvSpPr>
        <p:spPr bwMode="auto">
          <a:xfrm>
            <a:off x="1299048" y="5266308"/>
            <a:ext cx="1327796" cy="1077226"/>
          </a:xfrm>
          <a:prstGeom prst="rect">
            <a:avLst/>
          </a:prstGeom>
          <a:noFill/>
          <a:ln>
            <a:noFill/>
          </a:ln>
        </p:spPr>
        <p:txBody>
          <a:bodyPr vert="horz" wrap="square" lIns="91440" tIns="45720" rIns="91440" bIns="45720" numCol="1" anchor="t" anchorCtr="0" compatLnSpc="1">
            <a:prstTxWarp prst="textNoShape">
              <a:avLst/>
            </a:prstTxWarp>
          </a:bodyPr>
          <a:lstStyle/>
          <a:p>
            <a:pPr algn="ctr">
              <a:defRPr/>
            </a:pPr>
            <a:r>
              <a:rPr lang="pl" sz="1600" b="1" dirty="0">
                <a:solidFill>
                  <a:sysClr val="windowText" lastClr="000000"/>
                </a:solidFill>
                <a:latin typeface="+mj-lt"/>
                <a:ea typeface="Calibri"/>
                <a:cs typeface="Times New Roman"/>
              </a:rPr>
              <a:t>wykres</a:t>
            </a:r>
            <a:endParaRPr lang="fr-FR" sz="1600" dirty="0">
              <a:solidFill>
                <a:sysClr val="windowText" lastClr="000000"/>
              </a:solidFill>
              <a:latin typeface="+mj-lt"/>
            </a:endParaRPr>
          </a:p>
        </p:txBody>
      </p:sp>
      <p:sp>
        <p:nvSpPr>
          <p:cNvPr id="34" name="Text Box 3"/>
          <p:cNvSpPr txBox="1">
            <a:spLocks noChangeArrowheads="1"/>
          </p:cNvSpPr>
          <p:nvPr/>
        </p:nvSpPr>
        <p:spPr bwMode="auto">
          <a:xfrm>
            <a:off x="2883223" y="5096160"/>
            <a:ext cx="1799879" cy="85312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PL" sz="1400" dirty="0">
                <a:solidFill>
                  <a:sysClr val="windowText" lastClr="000000"/>
                </a:solidFill>
                <a:latin typeface="+mj-lt"/>
              </a:rPr>
              <a:t>Wykres </a:t>
            </a:r>
            <a:r>
              <a:rPr lang="pl-PL" sz="1400" dirty="0" smtClean="0">
                <a:solidFill>
                  <a:sysClr val="windowText" lastClr="000000"/>
                </a:solidFill>
                <a:latin typeface="+mj-lt"/>
              </a:rPr>
              <a:t>podnosi się </a:t>
            </a:r>
            <a:r>
              <a:rPr lang="pl-PL" sz="1400" dirty="0">
                <a:solidFill>
                  <a:sysClr val="windowText" lastClr="000000"/>
                </a:solidFill>
                <a:latin typeface="+mj-lt"/>
              </a:rPr>
              <a:t>równomiernie, dość płasko</a:t>
            </a:r>
            <a:r>
              <a:rPr lang="pl-PL" sz="1400" dirty="0" smtClean="0">
                <a:solidFill>
                  <a:sysClr val="windowText" lastClr="000000"/>
                </a:solidFill>
                <a:latin typeface="+mj-lt"/>
              </a:rPr>
              <a:t>.</a:t>
            </a:r>
            <a:endParaRPr lang="de-DE" sz="1400" dirty="0">
              <a:solidFill>
                <a:sysClr val="windowText" lastClr="000000"/>
              </a:solidFill>
              <a:latin typeface="+mj-lt"/>
            </a:endParaRPr>
          </a:p>
        </p:txBody>
      </p:sp>
      <p:sp>
        <p:nvSpPr>
          <p:cNvPr id="35" name="Text Box 3"/>
          <p:cNvSpPr txBox="1">
            <a:spLocks noChangeArrowheads="1"/>
          </p:cNvSpPr>
          <p:nvPr/>
        </p:nvSpPr>
        <p:spPr bwMode="auto">
          <a:xfrm>
            <a:off x="4799856" y="5085184"/>
            <a:ext cx="1706068" cy="939965"/>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pl" sz="1400" dirty="0">
                <a:solidFill>
                  <a:srgbClr val="0070C0"/>
                </a:solidFill>
                <a:latin typeface="+mj-lt"/>
              </a:rPr>
              <a:t>Wykres </a:t>
            </a:r>
            <a:r>
              <a:rPr lang="pl" sz="1400" dirty="0" smtClean="0">
                <a:solidFill>
                  <a:srgbClr val="0070C0"/>
                </a:solidFill>
                <a:latin typeface="+mj-lt"/>
              </a:rPr>
              <a:t>podnosi się </a:t>
            </a:r>
            <a:r>
              <a:rPr lang="pl" sz="1400" dirty="0">
                <a:solidFill>
                  <a:srgbClr val="0070C0"/>
                </a:solidFill>
                <a:latin typeface="+mj-lt"/>
              </a:rPr>
              <a:t>równomiernie, dość </a:t>
            </a:r>
            <a:r>
              <a:rPr lang="pl" sz="1400" dirty="0" smtClean="0">
                <a:solidFill>
                  <a:srgbClr val="0070C0"/>
                </a:solidFill>
                <a:latin typeface="+mj-lt"/>
              </a:rPr>
              <a:t>stromo</a:t>
            </a:r>
            <a:r>
              <a:rPr lang="pl" sz="1400" b="1" dirty="0" smtClean="0">
                <a:solidFill>
                  <a:srgbClr val="0070C0"/>
                </a:solidFill>
                <a:latin typeface="+mj-lt"/>
              </a:rPr>
              <a:t>.</a:t>
            </a:r>
            <a:endParaRPr lang="fr-FR" sz="1600" dirty="0">
              <a:solidFill>
                <a:srgbClr val="0070C0"/>
              </a:solidFill>
              <a:latin typeface="+mj-lt"/>
            </a:endParaRPr>
          </a:p>
        </p:txBody>
      </p:sp>
      <p:sp>
        <p:nvSpPr>
          <p:cNvPr id="36" name="Text Box 3"/>
          <p:cNvSpPr txBox="1">
            <a:spLocks noChangeArrowheads="1"/>
          </p:cNvSpPr>
          <p:nvPr/>
        </p:nvSpPr>
        <p:spPr bwMode="auto">
          <a:xfrm>
            <a:off x="6375984" y="508518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1400" dirty="0">
                <a:solidFill>
                  <a:srgbClr val="0070C0"/>
                </a:solidFill>
                <a:latin typeface="+mj-lt"/>
              </a:rPr>
              <a:t>Wykres </a:t>
            </a:r>
            <a:r>
              <a:rPr lang="pl" sz="1400" dirty="0" smtClean="0">
                <a:solidFill>
                  <a:srgbClr val="0070C0"/>
                </a:solidFill>
                <a:latin typeface="+mj-lt"/>
              </a:rPr>
              <a:t>jest równoległy </a:t>
            </a:r>
            <a:r>
              <a:rPr lang="pl" sz="1400" dirty="0">
                <a:solidFill>
                  <a:srgbClr val="0070C0"/>
                </a:solidFill>
                <a:latin typeface="+mj-lt"/>
              </a:rPr>
              <a:t>do osi x.</a:t>
            </a:r>
            <a:endParaRPr lang="de-DE" sz="1400" dirty="0">
              <a:solidFill>
                <a:srgbClr val="0070C0"/>
              </a:solidFill>
              <a:latin typeface="+mj-lt"/>
            </a:endParaRPr>
          </a:p>
        </p:txBody>
      </p:sp>
      <p:sp>
        <p:nvSpPr>
          <p:cNvPr id="37" name="Text Box 3"/>
          <p:cNvSpPr txBox="1">
            <a:spLocks noChangeArrowheads="1"/>
          </p:cNvSpPr>
          <p:nvPr/>
        </p:nvSpPr>
        <p:spPr bwMode="auto">
          <a:xfrm>
            <a:off x="8278411" y="5085185"/>
            <a:ext cx="1864261" cy="71973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PL" sz="1400" dirty="0">
                <a:solidFill>
                  <a:srgbClr val="0070C0"/>
                </a:solidFill>
                <a:latin typeface="+mj-lt"/>
              </a:rPr>
              <a:t>Wykres nie jest linią prostą, </a:t>
            </a:r>
            <a:r>
              <a:rPr lang="pl-PL" sz="1400" dirty="0" smtClean="0">
                <a:solidFill>
                  <a:srgbClr val="0070C0"/>
                </a:solidFill>
                <a:latin typeface="+mj-lt"/>
              </a:rPr>
              <a:t>opada nieregularnie</a:t>
            </a:r>
            <a:r>
              <a:rPr lang="pl" sz="1400" dirty="0" smtClean="0">
                <a:solidFill>
                  <a:srgbClr val="0070C0"/>
                </a:solidFill>
                <a:latin typeface="+mj-lt"/>
              </a:rPr>
              <a:t>.</a:t>
            </a:r>
            <a:endParaRPr lang="de-DE" sz="140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pl"/>
              <a:t>„Język wykresów”</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30.09.2023</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6</a:t>
            </a:fld>
            <a:endParaRPr lang="de-DE"/>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929497" y="1052736"/>
            <a:ext cx="7330206" cy="4565140"/>
            <a:chOff x="1030848" y="907540"/>
            <a:chExt cx="7330206" cy="4565140"/>
          </a:xfrm>
        </p:grpSpPr>
        <p:grpSp>
          <p:nvGrpSpPr>
            <p:cNvPr id="24" name="Gruppieren 23"/>
            <p:cNvGrpSpPr/>
            <p:nvPr/>
          </p:nvGrpSpPr>
          <p:grpSpPr bwMode="auto">
            <a:xfrm>
              <a:off x="1030848" y="907540"/>
              <a:ext cx="7330206" cy="4565140"/>
              <a:chOff x="436272" y="951749"/>
              <a:chExt cx="7330206" cy="4565140"/>
            </a:xfrm>
          </p:grpSpPr>
          <p:pic>
            <p:nvPicPr>
              <p:cNvPr id="2062" name="Grafik 203"/>
              <p:cNvPicPr>
                <a:picLocks noChangeAspect="1" noChangeArrowheads="1"/>
              </p:cNvPicPr>
              <p:nvPr/>
            </p:nvPicPr>
            <p:blipFill>
              <a:blip r:embed="rId2"/>
              <a:srcRect l="21165" t="8812" r="153" b="42207"/>
              <a:stretch/>
            </p:blipFill>
            <p:spPr bwMode="auto">
              <a:xfrm>
                <a:off x="436272" y="951749"/>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33" name="Text Box 12"/>
          <p:cNvSpPr txBox="1">
            <a:spLocks noChangeArrowheads="1"/>
          </p:cNvSpPr>
          <p:nvPr/>
        </p:nvSpPr>
        <p:spPr bwMode="auto">
          <a:xfrm>
            <a:off x="1593099" y="4437113"/>
            <a:ext cx="1327796"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b="1">
                <a:latin typeface="Calibri"/>
                <a:ea typeface="Calibri"/>
                <a:cs typeface="Times New Roman"/>
              </a:rPr>
              <a:t>nachylenie</a:t>
            </a:r>
            <a:endParaRPr lang="fr-FR" sz="2000"/>
          </a:p>
        </p:txBody>
      </p:sp>
      <p:sp>
        <p:nvSpPr>
          <p:cNvPr id="38" name="Text Box 3"/>
          <p:cNvSpPr txBox="1">
            <a:spLocks noChangeArrowheads="1"/>
          </p:cNvSpPr>
          <p:nvPr/>
        </p:nvSpPr>
        <p:spPr bwMode="auto">
          <a:xfrm>
            <a:off x="3143673" y="4418352"/>
            <a:ext cx="1361398"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PL" sz="2000" dirty="0" smtClean="0">
                <a:latin typeface="Calibri"/>
                <a:ea typeface="Calibri"/>
                <a:cs typeface="Times New Roman"/>
              </a:rPr>
              <a:t>dodatnie</a:t>
            </a:r>
            <a:endParaRPr lang="fr-FR" sz="2000" dirty="0"/>
          </a:p>
        </p:txBody>
      </p:sp>
      <p:sp>
        <p:nvSpPr>
          <p:cNvPr id="39" name="Text Box 3"/>
          <p:cNvSpPr txBox="1">
            <a:spLocks noChangeArrowheads="1"/>
          </p:cNvSpPr>
          <p:nvPr/>
        </p:nvSpPr>
        <p:spPr bwMode="auto">
          <a:xfrm>
            <a:off x="4775471" y="441835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PL" sz="2000" dirty="0" smtClean="0">
                <a:solidFill>
                  <a:srgbClr val="0070C0"/>
                </a:solidFill>
                <a:latin typeface="Calibri"/>
                <a:ea typeface="Calibri"/>
                <a:cs typeface="Times New Roman"/>
              </a:rPr>
              <a:t>d</a:t>
            </a:r>
            <a:r>
              <a:rPr lang="pl" sz="2000" dirty="0" smtClean="0">
                <a:solidFill>
                  <a:srgbClr val="0070C0"/>
                </a:solidFill>
                <a:latin typeface="Calibri"/>
                <a:ea typeface="Calibri"/>
                <a:cs typeface="Times New Roman"/>
              </a:rPr>
              <a:t>odatnie</a:t>
            </a:r>
            <a:endParaRPr lang="fr-FR" sz="2000" dirty="0">
              <a:solidFill>
                <a:srgbClr val="0070C0"/>
              </a:solidFill>
            </a:endParaRPr>
          </a:p>
        </p:txBody>
      </p:sp>
      <p:sp>
        <p:nvSpPr>
          <p:cNvPr id="40" name="Text Box 3"/>
          <p:cNvSpPr txBox="1">
            <a:spLocks noChangeArrowheads="1"/>
          </p:cNvSpPr>
          <p:nvPr/>
        </p:nvSpPr>
        <p:spPr bwMode="auto">
          <a:xfrm>
            <a:off x="7023163" y="4446930"/>
            <a:ext cx="503934" cy="49805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a:solidFill>
                  <a:srgbClr val="0070C0"/>
                </a:solidFill>
                <a:latin typeface="Calibri"/>
                <a:ea typeface="Calibri"/>
                <a:cs typeface="Times New Roman"/>
              </a:rPr>
              <a:t>0</a:t>
            </a:r>
            <a:endParaRPr lang="fr-FR" sz="2000">
              <a:solidFill>
                <a:srgbClr val="0070C0"/>
              </a:solidFill>
            </a:endParaRPr>
          </a:p>
        </p:txBody>
      </p:sp>
      <p:sp>
        <p:nvSpPr>
          <p:cNvPr id="41" name="Text Box 3"/>
          <p:cNvSpPr txBox="1">
            <a:spLocks noChangeArrowheads="1"/>
          </p:cNvSpPr>
          <p:nvPr/>
        </p:nvSpPr>
        <p:spPr bwMode="auto">
          <a:xfrm>
            <a:off x="8494933" y="4437112"/>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pl" sz="2000" dirty="0" smtClean="0">
                <a:solidFill>
                  <a:srgbClr val="0070C0"/>
                </a:solidFill>
                <a:latin typeface="Calibri"/>
                <a:ea typeface="Calibri"/>
                <a:cs typeface="Times New Roman"/>
              </a:rPr>
              <a:t>ujemne</a:t>
            </a:r>
            <a:endParaRPr lang="fr-FR"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7</a:t>
            </a:fld>
            <a:endParaRPr lang="de-DE"/>
          </a:p>
        </p:txBody>
      </p:sp>
      <p:sp>
        <p:nvSpPr>
          <p:cNvPr id="3" name="Rectangle 15"/>
          <p:cNvSpPr>
            <a:spLocks noChangeArrowheads="1"/>
          </p:cNvSpPr>
          <p:nvPr/>
        </p:nvSpPr>
        <p:spPr bwMode="auto">
          <a:xfrm>
            <a:off x="375712" y="589614"/>
            <a:ext cx="11440575"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pl" sz="2800" dirty="0">
                <a:latin typeface="Calibri"/>
                <a:ea typeface="Calibri"/>
                <a:cs typeface="Times New Roman"/>
              </a:rPr>
              <a:t>Czym różnią się te wykresy?</a:t>
            </a:r>
            <a:endParaRPr dirty="0"/>
          </a:p>
          <a:p>
            <a:pPr>
              <a:spcBef>
                <a:spcPts val="0"/>
              </a:spcBef>
              <a:spcAft>
                <a:spcPts val="0"/>
              </a:spcAft>
              <a:defRPr/>
            </a:pPr>
            <a:r>
              <a:rPr lang="pl" sz="2800" dirty="0" smtClean="0">
                <a:latin typeface="Calibri"/>
                <a:ea typeface="Calibri"/>
                <a:cs typeface="Times New Roman"/>
              </a:rPr>
              <a:t>Opisz różnice z wykorzystaniem opisu </a:t>
            </a:r>
            <a:r>
              <a:rPr lang="pl" sz="2800" dirty="0">
                <a:latin typeface="Calibri"/>
                <a:ea typeface="Calibri"/>
                <a:cs typeface="Times New Roman"/>
              </a:rPr>
              <a:t>ruchów i kształtu wykresów.</a:t>
            </a:r>
            <a:endParaRPr dirty="0"/>
          </a:p>
        </p:txBody>
      </p:sp>
      <p:grpSp>
        <p:nvGrpSpPr>
          <p:cNvPr id="4" name="Gruppieren 3"/>
          <p:cNvGrpSpPr/>
          <p:nvPr/>
        </p:nvGrpSpPr>
        <p:grpSpPr bwMode="auto">
          <a:xfrm>
            <a:off x="1919537" y="2705404"/>
            <a:ext cx="3742029" cy="2781639"/>
            <a:chOff x="-36952" y="95385"/>
            <a:chExt cx="1986051" cy="1554441"/>
          </a:xfrm>
        </p:grpSpPr>
        <p:cxnSp>
          <p:nvCxnSpPr>
            <p:cNvPr id="5" name="Gerade Verbindung mit Pfeil 4"/>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6" name="Rechteck 5"/>
            <p:cNvSpPr/>
            <p:nvPr/>
          </p:nvSpPr>
          <p:spPr bwMode="auto">
            <a:xfrm rot="16199999">
              <a:off x="-515659" y="574092"/>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PL" dirty="0" smtClean="0">
                  <a:ln>
                    <a:noFill/>
                  </a:ln>
                  <a:latin typeface="Calibri"/>
                  <a:ea typeface="Calibri"/>
                  <a:cs typeface="Times New Roman"/>
                </a:rPr>
                <a:t>O</a:t>
              </a:r>
              <a:r>
                <a:rPr lang="pl" dirty="0" smtClean="0">
                  <a:ln>
                    <a:noFill/>
                  </a:ln>
                  <a:latin typeface="Calibri"/>
                  <a:ea typeface="Calibri"/>
                  <a:cs typeface="Times New Roman"/>
                </a:rPr>
                <a:t>dległość od czujnika</a:t>
              </a:r>
              <a:endParaRPr lang="de-DE" dirty="0">
                <a:latin typeface="Calibri"/>
                <a:ea typeface="Calibri"/>
                <a:cs typeface="Times New Roman"/>
              </a:endParaRPr>
            </a:p>
          </p:txBody>
        </p:sp>
        <p:cxnSp>
          <p:nvCxnSpPr>
            <p:cNvPr id="7" name="Gerade Verbindung mit Pfeil 6"/>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8" name="Rechteck 7"/>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a:latin typeface="Calibri"/>
                  <a:ea typeface="Calibri"/>
                  <a:cs typeface="Times New Roman"/>
                </a:rPr>
                <a:t>czas</a:t>
              </a:r>
              <a:endParaRPr lang="de-DE">
                <a:latin typeface="Calibri"/>
                <a:ea typeface="Calibri"/>
                <a:cs typeface="Times New Roman"/>
              </a:endParaRPr>
            </a:p>
          </p:txBody>
        </p:sp>
      </p:grpSp>
      <p:grpSp>
        <p:nvGrpSpPr>
          <p:cNvPr id="9" name="Gruppieren 8"/>
          <p:cNvGrpSpPr/>
          <p:nvPr/>
        </p:nvGrpSpPr>
        <p:grpSpPr bwMode="auto">
          <a:xfrm>
            <a:off x="6530434" y="2793120"/>
            <a:ext cx="3305542" cy="2686009"/>
            <a:chOff x="194710" y="148825"/>
            <a:chExt cx="1754389" cy="1501001"/>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a:latin typeface="Calibri"/>
                  <a:ea typeface="Calibri"/>
                  <a:cs typeface="Times New Roman"/>
                </a:rPr>
                <a:t>czas</a:t>
              </a:r>
              <a:endParaRPr lang="de-DE">
                <a:latin typeface="Calibri"/>
                <a:ea typeface="Calibri"/>
                <a:cs typeface="Times New Roman"/>
              </a:endParaRPr>
            </a:p>
          </p:txBody>
        </p:sp>
      </p:grpSp>
      <p:sp>
        <p:nvSpPr>
          <p:cNvPr id="14" name="Bogen 13"/>
          <p:cNvSpPr/>
          <p:nvPr/>
        </p:nvSpPr>
        <p:spPr bwMode="auto">
          <a:xfrm rot="5400000">
            <a:off x="859244" y="1628766"/>
            <a:ext cx="3196851" cy="3854218"/>
          </a:xfrm>
          <a:prstGeom prst="arc">
            <a:avLst>
              <a:gd name="adj1" fmla="val 16657623"/>
              <a:gd name="adj2" fmla="val 140109"/>
            </a:avLst>
          </a:prstGeom>
          <a:ln w="28575">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defRPr/>
            </a:pPr>
            <a:endParaRPr lang="de-DE"/>
          </a:p>
        </p:txBody>
      </p:sp>
      <p:cxnSp>
        <p:nvCxnSpPr>
          <p:cNvPr id="16" name="Gerader Verbinder 15"/>
          <p:cNvCxnSpPr>
            <a:cxnSpLocks/>
          </p:cNvCxnSpPr>
          <p:nvPr/>
        </p:nvCxnSpPr>
        <p:spPr bwMode="auto">
          <a:xfrm flipV="1">
            <a:off x="6581017" y="3078713"/>
            <a:ext cx="1751333" cy="152602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7" name="Rectangle 15"/>
          <p:cNvSpPr>
            <a:spLocks noChangeArrowheads="1"/>
          </p:cNvSpPr>
          <p:nvPr/>
        </p:nvSpPr>
        <p:spPr bwMode="auto">
          <a:xfrm>
            <a:off x="10992544" y="645582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pl" sz="1600" b="1">
                <a:latin typeface="Calibri"/>
                <a:ea typeface="Calibri"/>
                <a:cs typeface="Times New Roman"/>
              </a:rPr>
              <a:t>Lz-Pozycja A</a:t>
            </a:r>
            <a:endParaRPr lang="de-DE">
              <a:latin typeface="Arial"/>
            </a:endParaRPr>
          </a:p>
        </p:txBody>
      </p:sp>
      <p:sp>
        <p:nvSpPr>
          <p:cNvPr id="18" name="Rechteck 5"/>
          <p:cNvSpPr/>
          <p:nvPr/>
        </p:nvSpPr>
        <p:spPr bwMode="auto">
          <a:xfrm rot="16199999">
            <a:off x="5254162" y="3549257"/>
            <a:ext cx="2272636" cy="58896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PL" dirty="0" smtClean="0">
                <a:ln>
                  <a:noFill/>
                </a:ln>
                <a:latin typeface="Calibri"/>
                <a:ea typeface="Calibri"/>
                <a:cs typeface="Times New Roman"/>
              </a:rPr>
              <a:t>O</a:t>
            </a:r>
            <a:r>
              <a:rPr lang="pl" dirty="0" smtClean="0">
                <a:ln>
                  <a:noFill/>
                </a:ln>
                <a:latin typeface="Calibri"/>
                <a:ea typeface="Calibri"/>
                <a:cs typeface="Times New Roman"/>
              </a:rPr>
              <a:t>dległość od czujnika</a:t>
            </a:r>
            <a:endParaRPr lang="de-DE" dirty="0">
              <a:latin typeface="Calibri"/>
              <a:ea typeface="Calibri"/>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30.09.2023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8</a:t>
            </a:fld>
            <a:endParaRPr lang="de-DE"/>
          </a:p>
        </p:txBody>
      </p:sp>
      <p:sp>
        <p:nvSpPr>
          <p:cNvPr id="4" name="Rectangle 15"/>
          <p:cNvSpPr>
            <a:spLocks noChangeArrowheads="1"/>
          </p:cNvSpPr>
          <p:nvPr/>
        </p:nvSpPr>
        <p:spPr bwMode="auto">
          <a:xfrm>
            <a:off x="10897669" y="646335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1600" b="1">
                <a:latin typeface="Calibri"/>
                <a:ea typeface="Calibri"/>
                <a:cs typeface="Times New Roman"/>
              </a:rPr>
              <a:t>Lz-Pozycja A</a:t>
            </a:r>
            <a:endParaRPr lang="de-DE"/>
          </a:p>
        </p:txBody>
      </p:sp>
      <p:sp>
        <p:nvSpPr>
          <p:cNvPr id="5" name="Rectangle 15"/>
          <p:cNvSpPr>
            <a:spLocks noChangeArrowheads="1"/>
          </p:cNvSpPr>
          <p:nvPr/>
        </p:nvSpPr>
        <p:spPr bwMode="auto">
          <a:xfrm>
            <a:off x="2823633"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400">
                <a:latin typeface="Calibri"/>
                <a:ea typeface="Calibri"/>
                <a:cs typeface="Times New Roman"/>
              </a:rPr>
              <a:t>①</a:t>
            </a:r>
            <a:endParaRPr lang="de-DE" sz="2400"/>
          </a:p>
        </p:txBody>
      </p:sp>
      <p:sp>
        <p:nvSpPr>
          <p:cNvPr id="6" name="Rectangle 15"/>
          <p:cNvSpPr>
            <a:spLocks noChangeArrowheads="1"/>
          </p:cNvSpPr>
          <p:nvPr/>
        </p:nvSpPr>
        <p:spPr bwMode="auto">
          <a:xfrm>
            <a:off x="1929897" y="743036"/>
            <a:ext cx="8463239" cy="206210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800" dirty="0">
                <a:latin typeface="Calibri"/>
                <a:ea typeface="Calibri"/>
                <a:cs typeface="Times New Roman"/>
              </a:rPr>
              <a:t>Który wykres odpowiada opisywanemu ruchowi?</a:t>
            </a:r>
            <a:endParaRPr dirty="0"/>
          </a:p>
          <a:p>
            <a:pPr lvl="0">
              <a:defRPr/>
            </a:pPr>
            <a:r>
              <a:rPr lang="de-DE" sz="2000" dirty="0">
                <a:latin typeface="Calibri"/>
                <a:ea typeface="Calibri"/>
                <a:cs typeface="Times New Roman"/>
              </a:rPr>
              <a:t/>
            </a:r>
            <a:br>
              <a:rPr lang="de-DE" sz="2000" dirty="0">
                <a:latin typeface="Calibri"/>
                <a:ea typeface="Calibri"/>
                <a:cs typeface="Times New Roman"/>
              </a:rPr>
            </a:br>
            <a:r>
              <a:rPr lang="pl" sz="2000" dirty="0">
                <a:latin typeface="Calibri"/>
                <a:ea typeface="Calibri"/>
                <a:cs typeface="Times New Roman"/>
              </a:rPr>
              <a:t>Zaczynam się oddalać od czujnika. Najpierw oddalam się od czujnika i zwalniam. Następnie poruszam się najpierw powoli, a potem coraz szybciej w kierunku czujnika. W pewnej odległości od czujnika ponownie zwalniam i prawie się zatrzymuję. Znowu powoli oddalam się od czujnika i </a:t>
            </a:r>
            <a:r>
              <a:rPr lang="pl" sz="2000" dirty="0" smtClean="0">
                <a:latin typeface="Calibri"/>
                <a:ea typeface="Calibri"/>
                <a:cs typeface="Times New Roman"/>
              </a:rPr>
              <a:t>przyspieszam.</a:t>
            </a:r>
            <a:endParaRPr lang="de-DE" sz="2000" i="1" dirty="0"/>
          </a:p>
        </p:txBody>
      </p:sp>
      <p:grpSp>
        <p:nvGrpSpPr>
          <p:cNvPr id="7" name="Gruppieren 6"/>
          <p:cNvGrpSpPr/>
          <p:nvPr/>
        </p:nvGrpSpPr>
        <p:grpSpPr bwMode="auto">
          <a:xfrm>
            <a:off x="1743867" y="3342471"/>
            <a:ext cx="2828539" cy="2246769"/>
            <a:chOff x="0" y="0"/>
            <a:chExt cx="1949100" cy="1649729"/>
          </a:xfrm>
        </p:grpSpPr>
        <p:grpSp>
          <p:nvGrpSpPr>
            <p:cNvPr id="8" name="Gruppieren 7"/>
            <p:cNvGrpSpPr/>
            <p:nvPr/>
          </p:nvGrpSpPr>
          <p:grpSpPr bwMode="auto">
            <a:xfrm>
              <a:off x="0" y="0"/>
              <a:ext cx="1949100" cy="1649729"/>
              <a:chOff x="0" y="0"/>
              <a:chExt cx="1949100" cy="1649826"/>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600">
                    <a:latin typeface="Calibri"/>
                    <a:ea typeface="Calibri"/>
                    <a:cs typeface="Times New Roman"/>
                  </a:rPr>
                  <a:t>Czujnik odległości</a:t>
                </a:r>
                <a:endParaRPr lang="de-DE" sz="1100">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600">
                    <a:latin typeface="Calibri"/>
                    <a:ea typeface="Calibri"/>
                    <a:cs typeface="Times New Roman"/>
                  </a:rPr>
                  <a:t>Czas</a:t>
                </a:r>
                <a:endParaRPr lang="de-DE" sz="1100">
                  <a:latin typeface="Calibri"/>
                  <a:ea typeface="Calibri"/>
                  <a:cs typeface="Times New Roman"/>
                </a:endParaRPr>
              </a:p>
            </p:txBody>
          </p:sp>
        </p:grpSp>
        <p:sp>
          <p:nvSpPr>
            <p:cNvPr id="9" name="Freihandform: Form 8"/>
            <p:cNvSpPr/>
            <p:nvPr/>
          </p:nvSpPr>
          <p:spPr bwMode="auto">
            <a:xfrm>
              <a:off x="232913" y="500332"/>
              <a:ext cx="1566545" cy="971550"/>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4" name="Gruppieren 13"/>
          <p:cNvGrpSpPr/>
          <p:nvPr/>
        </p:nvGrpSpPr>
        <p:grpSpPr bwMode="auto">
          <a:xfrm>
            <a:off x="4739906" y="3368740"/>
            <a:ext cx="2741432" cy="2182141"/>
            <a:chOff x="0" y="0"/>
            <a:chExt cx="1949100" cy="1649729"/>
          </a:xfrm>
        </p:grpSpPr>
        <p:grpSp>
          <p:nvGrpSpPr>
            <p:cNvPr id="15" name="Gruppieren 14"/>
            <p:cNvGrpSpPr/>
            <p:nvPr/>
          </p:nvGrpSpPr>
          <p:grpSpPr bwMode="auto">
            <a:xfrm>
              <a:off x="0" y="0"/>
              <a:ext cx="1949100" cy="1649729"/>
              <a:chOff x="0" y="0"/>
              <a:chExt cx="1949100" cy="1649826"/>
            </a:xfrm>
          </p:grpSpPr>
          <p:cxnSp>
            <p:nvCxnSpPr>
              <p:cNvPr id="17" name="Gerade Verbindung mit Pfeil 16"/>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8" name="Rechteck 17"/>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600">
                    <a:latin typeface="Calibri"/>
                    <a:ea typeface="Calibri"/>
                    <a:cs typeface="Times New Roman"/>
                  </a:rPr>
                  <a:t>Czujnik odległości</a:t>
                </a:r>
                <a:endParaRPr lang="de-DE" sz="1100">
                  <a:latin typeface="Calibri"/>
                  <a:ea typeface="Calibri"/>
                  <a:cs typeface="Times New Roman"/>
                </a:endParaRPr>
              </a:p>
            </p:txBody>
          </p:sp>
          <p:cxnSp>
            <p:nvCxnSpPr>
              <p:cNvPr id="19" name="Gerade Verbindung mit Pfeil 18"/>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0" name="Rechteck 19"/>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600">
                    <a:latin typeface="Calibri"/>
                    <a:ea typeface="Calibri"/>
                    <a:cs typeface="Times New Roman"/>
                  </a:rPr>
                  <a:t>czas</a:t>
                </a:r>
                <a:endParaRPr lang="de-DE" sz="1100">
                  <a:latin typeface="Calibri"/>
                  <a:ea typeface="Calibri"/>
                  <a:cs typeface="Times New Roman"/>
                </a:endParaRPr>
              </a:p>
            </p:txBody>
          </p:sp>
        </p:grpSp>
        <p:sp>
          <p:nvSpPr>
            <p:cNvPr id="16" name="Freihandform: Form 15"/>
            <p:cNvSpPr/>
            <p:nvPr/>
          </p:nvSpPr>
          <p:spPr bwMode="auto">
            <a:xfrm flipH="1">
              <a:off x="224287" y="474453"/>
              <a:ext cx="1572895" cy="997585"/>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1" name="Gruppieren 20"/>
          <p:cNvGrpSpPr/>
          <p:nvPr/>
        </p:nvGrpSpPr>
        <p:grpSpPr bwMode="auto">
          <a:xfrm>
            <a:off x="7627557" y="3381911"/>
            <a:ext cx="2644907" cy="2181487"/>
            <a:chOff x="0" y="0"/>
            <a:chExt cx="1949100" cy="1649729"/>
          </a:xfrm>
        </p:grpSpPr>
        <p:grpSp>
          <p:nvGrpSpPr>
            <p:cNvPr id="22" name="Gruppieren 21"/>
            <p:cNvGrpSpPr/>
            <p:nvPr/>
          </p:nvGrpSpPr>
          <p:grpSpPr bwMode="auto">
            <a:xfrm>
              <a:off x="0" y="0"/>
              <a:ext cx="1949100" cy="1649729"/>
              <a:chOff x="0" y="0"/>
              <a:chExt cx="1949100" cy="1649826"/>
            </a:xfrm>
          </p:grpSpPr>
          <p:cxnSp>
            <p:nvCxnSpPr>
              <p:cNvPr id="24" name="Gerade Verbindung mit Pfeil 2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25" name="Rechteck 24"/>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600">
                    <a:latin typeface="Calibri"/>
                    <a:ea typeface="Calibri"/>
                    <a:cs typeface="Times New Roman"/>
                  </a:rPr>
                  <a:t>Czujnik odległości</a:t>
                </a:r>
                <a:endParaRPr lang="de-DE" sz="1100">
                  <a:latin typeface="Calibri"/>
                  <a:ea typeface="Calibri"/>
                  <a:cs typeface="Times New Roman"/>
                </a:endParaRPr>
              </a:p>
            </p:txBody>
          </p:sp>
          <p:cxnSp>
            <p:nvCxnSpPr>
              <p:cNvPr id="26" name="Gerade Verbindung mit Pfeil 2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7" name="Rechteck 2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600">
                    <a:latin typeface="Calibri"/>
                    <a:ea typeface="Calibri"/>
                    <a:cs typeface="Times New Roman"/>
                  </a:rPr>
                  <a:t>czas</a:t>
                </a:r>
                <a:endParaRPr lang="de-DE" sz="1100">
                  <a:latin typeface="Calibri"/>
                  <a:ea typeface="Calibri"/>
                  <a:cs typeface="Times New Roman"/>
                </a:endParaRPr>
              </a:p>
            </p:txBody>
          </p:sp>
        </p:grpSp>
        <p:sp>
          <p:nvSpPr>
            <p:cNvPr id="23" name="Freihandform: Form 22"/>
            <p:cNvSpPr/>
            <p:nvPr/>
          </p:nvSpPr>
          <p:spPr bwMode="auto">
            <a:xfrm>
              <a:off x="224287" y="336430"/>
              <a:ext cx="1492250" cy="842177"/>
            </a:xfrm>
            <a:custGeom>
              <a:avLst/>
              <a:gdLst>
                <a:gd name="connsiteX0" fmla="*/ 0 w 1089236"/>
                <a:gd name="connsiteY0" fmla="*/ 314495 h 906439"/>
                <a:gd name="connsiteX1" fmla="*/ 71438 w 1089236"/>
                <a:gd name="connsiteY1" fmla="*/ 233533 h 906439"/>
                <a:gd name="connsiteX2" fmla="*/ 123825 w 1089236"/>
                <a:gd name="connsiteY2" fmla="*/ 185908 h 906439"/>
                <a:gd name="connsiteX3" fmla="*/ 204788 w 1089236"/>
                <a:gd name="connsiteY3" fmla="*/ 162095 h 906439"/>
                <a:gd name="connsiteX4" fmla="*/ 323850 w 1089236"/>
                <a:gd name="connsiteY4" fmla="*/ 219245 h 906439"/>
                <a:gd name="connsiteX5" fmla="*/ 347663 w 1089236"/>
                <a:gd name="connsiteY5" fmla="*/ 343070 h 906439"/>
                <a:gd name="connsiteX6" fmla="*/ 381000 w 1089236"/>
                <a:gd name="connsiteY6" fmla="*/ 485945 h 906439"/>
                <a:gd name="connsiteX7" fmla="*/ 385763 w 1089236"/>
                <a:gd name="connsiteY7" fmla="*/ 581195 h 906439"/>
                <a:gd name="connsiteX8" fmla="*/ 433388 w 1089236"/>
                <a:gd name="connsiteY8" fmla="*/ 757408 h 906439"/>
                <a:gd name="connsiteX9" fmla="*/ 642938 w 1089236"/>
                <a:gd name="connsiteY9" fmla="*/ 905045 h 906439"/>
                <a:gd name="connsiteX10" fmla="*/ 971550 w 1089236"/>
                <a:gd name="connsiteY10" fmla="*/ 824083 h 906439"/>
                <a:gd name="connsiteX11" fmla="*/ 1019175 w 1089236"/>
                <a:gd name="connsiteY11" fmla="*/ 700258 h 906439"/>
                <a:gd name="connsiteX12" fmla="*/ 1085850 w 1089236"/>
                <a:gd name="connsiteY12" fmla="*/ 476420 h 906439"/>
                <a:gd name="connsiteX13" fmla="*/ 904875 w 1089236"/>
                <a:gd name="connsiteY13" fmla="*/ 19220 h 906439"/>
                <a:gd name="connsiteX14" fmla="*/ 947738 w 1089236"/>
                <a:gd name="connsiteY14" fmla="*/ 128758 h 906439"/>
                <a:gd name="connsiteX0" fmla="*/ 0 w 1306448"/>
                <a:gd name="connsiteY0" fmla="*/ 314495 h 906062"/>
                <a:gd name="connsiteX1" fmla="*/ 71438 w 1306448"/>
                <a:gd name="connsiteY1" fmla="*/ 233533 h 906062"/>
                <a:gd name="connsiteX2" fmla="*/ 123825 w 1306448"/>
                <a:gd name="connsiteY2" fmla="*/ 185908 h 906062"/>
                <a:gd name="connsiteX3" fmla="*/ 204788 w 1306448"/>
                <a:gd name="connsiteY3" fmla="*/ 162095 h 906062"/>
                <a:gd name="connsiteX4" fmla="*/ 323850 w 1306448"/>
                <a:gd name="connsiteY4" fmla="*/ 219245 h 906062"/>
                <a:gd name="connsiteX5" fmla="*/ 347663 w 1306448"/>
                <a:gd name="connsiteY5" fmla="*/ 343070 h 906062"/>
                <a:gd name="connsiteX6" fmla="*/ 381000 w 1306448"/>
                <a:gd name="connsiteY6" fmla="*/ 485945 h 906062"/>
                <a:gd name="connsiteX7" fmla="*/ 385763 w 1306448"/>
                <a:gd name="connsiteY7" fmla="*/ 581195 h 906062"/>
                <a:gd name="connsiteX8" fmla="*/ 433388 w 1306448"/>
                <a:gd name="connsiteY8" fmla="*/ 757408 h 906062"/>
                <a:gd name="connsiteX9" fmla="*/ 642938 w 1306448"/>
                <a:gd name="connsiteY9" fmla="*/ 905045 h 906062"/>
                <a:gd name="connsiteX10" fmla="*/ 971550 w 1306448"/>
                <a:gd name="connsiteY10" fmla="*/ 824083 h 906062"/>
                <a:gd name="connsiteX11" fmla="*/ 1304981 w 1306448"/>
                <a:gd name="connsiteY11" fmla="*/ 852708 h 906062"/>
                <a:gd name="connsiteX12" fmla="*/ 1085850 w 1306448"/>
                <a:gd name="connsiteY12" fmla="*/ 476420 h 906062"/>
                <a:gd name="connsiteX13" fmla="*/ 904875 w 1306448"/>
                <a:gd name="connsiteY13" fmla="*/ 19220 h 906062"/>
                <a:gd name="connsiteX14" fmla="*/ 947738 w 1306448"/>
                <a:gd name="connsiteY14" fmla="*/ 128758 h 906062"/>
                <a:gd name="connsiteX0" fmla="*/ 0 w 1306561"/>
                <a:gd name="connsiteY0" fmla="*/ 314495 h 1058072"/>
                <a:gd name="connsiteX1" fmla="*/ 71438 w 1306561"/>
                <a:gd name="connsiteY1" fmla="*/ 233533 h 1058072"/>
                <a:gd name="connsiteX2" fmla="*/ 123825 w 1306561"/>
                <a:gd name="connsiteY2" fmla="*/ 185908 h 1058072"/>
                <a:gd name="connsiteX3" fmla="*/ 204788 w 1306561"/>
                <a:gd name="connsiteY3" fmla="*/ 162095 h 1058072"/>
                <a:gd name="connsiteX4" fmla="*/ 323850 w 1306561"/>
                <a:gd name="connsiteY4" fmla="*/ 219245 h 1058072"/>
                <a:gd name="connsiteX5" fmla="*/ 347663 w 1306561"/>
                <a:gd name="connsiteY5" fmla="*/ 343070 h 1058072"/>
                <a:gd name="connsiteX6" fmla="*/ 381000 w 1306561"/>
                <a:gd name="connsiteY6" fmla="*/ 485945 h 1058072"/>
                <a:gd name="connsiteX7" fmla="*/ 385763 w 1306561"/>
                <a:gd name="connsiteY7" fmla="*/ 581195 h 1058072"/>
                <a:gd name="connsiteX8" fmla="*/ 433388 w 1306561"/>
                <a:gd name="connsiteY8" fmla="*/ 757408 h 1058072"/>
                <a:gd name="connsiteX9" fmla="*/ 642938 w 1306561"/>
                <a:gd name="connsiteY9" fmla="*/ 905045 h 1058072"/>
                <a:gd name="connsiteX10" fmla="*/ 966787 w 1306561"/>
                <a:gd name="connsiteY10" fmla="*/ 1057588 h 1058072"/>
                <a:gd name="connsiteX11" fmla="*/ 1304981 w 1306561"/>
                <a:gd name="connsiteY11" fmla="*/ 852708 h 1058072"/>
                <a:gd name="connsiteX12" fmla="*/ 1085850 w 1306561"/>
                <a:gd name="connsiteY12" fmla="*/ 476420 h 1058072"/>
                <a:gd name="connsiteX13" fmla="*/ 904875 w 1306561"/>
                <a:gd name="connsiteY13" fmla="*/ 19220 h 1058072"/>
                <a:gd name="connsiteX14" fmla="*/ 947738 w 1306561"/>
                <a:gd name="connsiteY14" fmla="*/ 128758 h 1058072"/>
                <a:gd name="connsiteX0" fmla="*/ 0 w 1627739"/>
                <a:gd name="connsiteY0" fmla="*/ 314821 h 1058398"/>
                <a:gd name="connsiteX1" fmla="*/ 71438 w 1627739"/>
                <a:gd name="connsiteY1" fmla="*/ 233859 h 1058398"/>
                <a:gd name="connsiteX2" fmla="*/ 123825 w 1627739"/>
                <a:gd name="connsiteY2" fmla="*/ 186234 h 1058398"/>
                <a:gd name="connsiteX3" fmla="*/ 204788 w 1627739"/>
                <a:gd name="connsiteY3" fmla="*/ 162421 h 1058398"/>
                <a:gd name="connsiteX4" fmla="*/ 323850 w 1627739"/>
                <a:gd name="connsiteY4" fmla="*/ 219571 h 1058398"/>
                <a:gd name="connsiteX5" fmla="*/ 347663 w 1627739"/>
                <a:gd name="connsiteY5" fmla="*/ 343396 h 1058398"/>
                <a:gd name="connsiteX6" fmla="*/ 381000 w 1627739"/>
                <a:gd name="connsiteY6" fmla="*/ 486271 h 1058398"/>
                <a:gd name="connsiteX7" fmla="*/ 385763 w 1627739"/>
                <a:gd name="connsiteY7" fmla="*/ 581521 h 1058398"/>
                <a:gd name="connsiteX8" fmla="*/ 433388 w 1627739"/>
                <a:gd name="connsiteY8" fmla="*/ 757734 h 1058398"/>
                <a:gd name="connsiteX9" fmla="*/ 642938 w 1627739"/>
                <a:gd name="connsiteY9" fmla="*/ 905371 h 1058398"/>
                <a:gd name="connsiteX10" fmla="*/ 966787 w 1627739"/>
                <a:gd name="connsiteY10" fmla="*/ 1057914 h 1058398"/>
                <a:gd name="connsiteX11" fmla="*/ 1304981 w 1627739"/>
                <a:gd name="connsiteY11" fmla="*/ 853034 h 1058398"/>
                <a:gd name="connsiteX12" fmla="*/ 1617306 w 1627739"/>
                <a:gd name="connsiteY12" fmla="*/ 481510 h 1058398"/>
                <a:gd name="connsiteX13" fmla="*/ 904875 w 1627739"/>
                <a:gd name="connsiteY13" fmla="*/ 19546 h 1058398"/>
                <a:gd name="connsiteX14" fmla="*/ 947738 w 1627739"/>
                <a:gd name="connsiteY14" fmla="*/ 129084 h 1058398"/>
                <a:gd name="connsiteX0" fmla="*/ 0 w 1635806"/>
                <a:gd name="connsiteY0" fmla="*/ 248783 h 992360"/>
                <a:gd name="connsiteX1" fmla="*/ 71438 w 1635806"/>
                <a:gd name="connsiteY1" fmla="*/ 167821 h 992360"/>
                <a:gd name="connsiteX2" fmla="*/ 123825 w 1635806"/>
                <a:gd name="connsiteY2" fmla="*/ 120196 h 992360"/>
                <a:gd name="connsiteX3" fmla="*/ 204788 w 1635806"/>
                <a:gd name="connsiteY3" fmla="*/ 96383 h 992360"/>
                <a:gd name="connsiteX4" fmla="*/ 323850 w 1635806"/>
                <a:gd name="connsiteY4" fmla="*/ 153533 h 992360"/>
                <a:gd name="connsiteX5" fmla="*/ 347663 w 1635806"/>
                <a:gd name="connsiteY5" fmla="*/ 277358 h 992360"/>
                <a:gd name="connsiteX6" fmla="*/ 381000 w 1635806"/>
                <a:gd name="connsiteY6" fmla="*/ 420233 h 992360"/>
                <a:gd name="connsiteX7" fmla="*/ 385763 w 1635806"/>
                <a:gd name="connsiteY7" fmla="*/ 515483 h 992360"/>
                <a:gd name="connsiteX8" fmla="*/ 433388 w 1635806"/>
                <a:gd name="connsiteY8" fmla="*/ 691696 h 992360"/>
                <a:gd name="connsiteX9" fmla="*/ 642938 w 1635806"/>
                <a:gd name="connsiteY9" fmla="*/ 839333 h 992360"/>
                <a:gd name="connsiteX10" fmla="*/ 966787 w 1635806"/>
                <a:gd name="connsiteY10" fmla="*/ 991876 h 992360"/>
                <a:gd name="connsiteX11" fmla="*/ 1304981 w 1635806"/>
                <a:gd name="connsiteY11" fmla="*/ 786996 h 992360"/>
                <a:gd name="connsiteX12" fmla="*/ 1617306 w 1635806"/>
                <a:gd name="connsiteY12" fmla="*/ 415472 h 992360"/>
                <a:gd name="connsiteX13" fmla="*/ 1528853 w 1635806"/>
                <a:gd name="connsiteY13" fmla="*/ 44038 h 992360"/>
                <a:gd name="connsiteX14" fmla="*/ 947738 w 1635806"/>
                <a:gd name="connsiteY14" fmla="*/ 63046 h 992360"/>
                <a:gd name="connsiteX0" fmla="*/ 0 w 1625185"/>
                <a:gd name="connsiteY0" fmla="*/ 453670 h 1197247"/>
                <a:gd name="connsiteX1" fmla="*/ 71438 w 1625185"/>
                <a:gd name="connsiteY1" fmla="*/ 372708 h 1197247"/>
                <a:gd name="connsiteX2" fmla="*/ 123825 w 1625185"/>
                <a:gd name="connsiteY2" fmla="*/ 325083 h 1197247"/>
                <a:gd name="connsiteX3" fmla="*/ 204788 w 1625185"/>
                <a:gd name="connsiteY3" fmla="*/ 301270 h 1197247"/>
                <a:gd name="connsiteX4" fmla="*/ 323850 w 1625185"/>
                <a:gd name="connsiteY4" fmla="*/ 358420 h 1197247"/>
                <a:gd name="connsiteX5" fmla="*/ 347663 w 1625185"/>
                <a:gd name="connsiteY5" fmla="*/ 482245 h 1197247"/>
                <a:gd name="connsiteX6" fmla="*/ 381000 w 1625185"/>
                <a:gd name="connsiteY6" fmla="*/ 625120 h 1197247"/>
                <a:gd name="connsiteX7" fmla="*/ 385763 w 1625185"/>
                <a:gd name="connsiteY7" fmla="*/ 720370 h 1197247"/>
                <a:gd name="connsiteX8" fmla="*/ 433388 w 1625185"/>
                <a:gd name="connsiteY8" fmla="*/ 896583 h 1197247"/>
                <a:gd name="connsiteX9" fmla="*/ 642938 w 1625185"/>
                <a:gd name="connsiteY9" fmla="*/ 1044220 h 1197247"/>
                <a:gd name="connsiteX10" fmla="*/ 966787 w 1625185"/>
                <a:gd name="connsiteY10" fmla="*/ 1196763 h 1197247"/>
                <a:gd name="connsiteX11" fmla="*/ 1304981 w 1625185"/>
                <a:gd name="connsiteY11" fmla="*/ 991883 h 1197247"/>
                <a:gd name="connsiteX12" fmla="*/ 1617306 w 1625185"/>
                <a:gd name="connsiteY12" fmla="*/ 620359 h 1197247"/>
                <a:gd name="connsiteX13" fmla="*/ 1528853 w 1625185"/>
                <a:gd name="connsiteY13" fmla="*/ 248925 h 1197247"/>
                <a:gd name="connsiteX14" fmla="*/ 1500203 w 1625185"/>
                <a:gd name="connsiteY14" fmla="*/ 19058 h 1197247"/>
                <a:gd name="connsiteX0" fmla="*/ 0 w 1552346"/>
                <a:gd name="connsiteY0" fmla="*/ 456702 h 1200279"/>
                <a:gd name="connsiteX1" fmla="*/ 71438 w 1552346"/>
                <a:gd name="connsiteY1" fmla="*/ 375740 h 1200279"/>
                <a:gd name="connsiteX2" fmla="*/ 123825 w 1552346"/>
                <a:gd name="connsiteY2" fmla="*/ 328115 h 1200279"/>
                <a:gd name="connsiteX3" fmla="*/ 204788 w 1552346"/>
                <a:gd name="connsiteY3" fmla="*/ 304302 h 1200279"/>
                <a:gd name="connsiteX4" fmla="*/ 323850 w 1552346"/>
                <a:gd name="connsiteY4" fmla="*/ 361452 h 1200279"/>
                <a:gd name="connsiteX5" fmla="*/ 347663 w 1552346"/>
                <a:gd name="connsiteY5" fmla="*/ 485277 h 1200279"/>
                <a:gd name="connsiteX6" fmla="*/ 381000 w 1552346"/>
                <a:gd name="connsiteY6" fmla="*/ 628152 h 1200279"/>
                <a:gd name="connsiteX7" fmla="*/ 385763 w 1552346"/>
                <a:gd name="connsiteY7" fmla="*/ 723402 h 1200279"/>
                <a:gd name="connsiteX8" fmla="*/ 433388 w 1552346"/>
                <a:gd name="connsiteY8" fmla="*/ 899615 h 1200279"/>
                <a:gd name="connsiteX9" fmla="*/ 642938 w 1552346"/>
                <a:gd name="connsiteY9" fmla="*/ 1047252 h 1200279"/>
                <a:gd name="connsiteX10" fmla="*/ 966787 w 1552346"/>
                <a:gd name="connsiteY10" fmla="*/ 1199795 h 1200279"/>
                <a:gd name="connsiteX11" fmla="*/ 1304981 w 1552346"/>
                <a:gd name="connsiteY11" fmla="*/ 994915 h 1200279"/>
                <a:gd name="connsiteX12" fmla="*/ 1536332 w 1552346"/>
                <a:gd name="connsiteY12" fmla="*/ 875860 h 1200279"/>
                <a:gd name="connsiteX13" fmla="*/ 1528853 w 1552346"/>
                <a:gd name="connsiteY13" fmla="*/ 251957 h 1200279"/>
                <a:gd name="connsiteX14" fmla="*/ 1500203 w 1552346"/>
                <a:gd name="connsiteY14" fmla="*/ 22090 h 1200279"/>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347663 w 1557279"/>
                <a:gd name="connsiteY5" fmla="*/ 485277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68711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627730 w 1557279"/>
                <a:gd name="connsiteY8" fmla="*/ 1021598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1021598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979659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0277"/>
                <a:gd name="connsiteX1" fmla="*/ 49658 w 1557279"/>
                <a:gd name="connsiteY1" fmla="*/ 375740 h 1300277"/>
                <a:gd name="connsiteX2" fmla="*/ 123825 w 1557279"/>
                <a:gd name="connsiteY2" fmla="*/ 301431 h 1300277"/>
                <a:gd name="connsiteX3" fmla="*/ 231462 w 1557279"/>
                <a:gd name="connsiteY3" fmla="*/ 273806 h 1300277"/>
                <a:gd name="connsiteX4" fmla="*/ 381063 w 1557279"/>
                <a:gd name="connsiteY4" fmla="*/ 323333 h 1300277"/>
                <a:gd name="connsiteX5" fmla="*/ 461982 w 1557279"/>
                <a:gd name="connsiteY5" fmla="*/ 491743 h 1300277"/>
                <a:gd name="connsiteX6" fmla="*/ 525804 w 1557279"/>
                <a:gd name="connsiteY6" fmla="*/ 666271 h 1300277"/>
                <a:gd name="connsiteX7" fmla="*/ 580105 w 1557279"/>
                <a:gd name="connsiteY7" fmla="*/ 833949 h 1300277"/>
                <a:gd name="connsiteX8" fmla="*/ 627730 w 1557279"/>
                <a:gd name="connsiteY8" fmla="*/ 979659 h 1300277"/>
                <a:gd name="connsiteX9" fmla="*/ 703908 w 1557279"/>
                <a:gd name="connsiteY9" fmla="*/ 1073936 h 1300277"/>
                <a:gd name="connsiteX10" fmla="*/ 921059 w 1557279"/>
                <a:gd name="connsiteY10" fmla="*/ 1115916 h 1300277"/>
                <a:gd name="connsiteX11" fmla="*/ 1238289 w 1557279"/>
                <a:gd name="connsiteY11" fmla="*/ 1294563 h 1300277"/>
                <a:gd name="connsiteX12" fmla="*/ 1536332 w 1557279"/>
                <a:gd name="connsiteY12" fmla="*/ 875860 h 1300277"/>
                <a:gd name="connsiteX13" fmla="*/ 1528853 w 1557279"/>
                <a:gd name="connsiteY13" fmla="*/ 251957 h 1300277"/>
                <a:gd name="connsiteX14" fmla="*/ 1500203 w 1557279"/>
                <a:gd name="connsiteY14" fmla="*/ 22090 h 1300277"/>
                <a:gd name="connsiteX0" fmla="*/ 0 w 1560381"/>
                <a:gd name="connsiteY0" fmla="*/ 456702 h 1119704"/>
                <a:gd name="connsiteX1" fmla="*/ 49658 w 1560381"/>
                <a:gd name="connsiteY1" fmla="*/ 375740 h 1119704"/>
                <a:gd name="connsiteX2" fmla="*/ 123825 w 1560381"/>
                <a:gd name="connsiteY2" fmla="*/ 301431 h 1119704"/>
                <a:gd name="connsiteX3" fmla="*/ 231462 w 1560381"/>
                <a:gd name="connsiteY3" fmla="*/ 273806 h 1119704"/>
                <a:gd name="connsiteX4" fmla="*/ 381063 w 1560381"/>
                <a:gd name="connsiteY4" fmla="*/ 323333 h 1119704"/>
                <a:gd name="connsiteX5" fmla="*/ 461982 w 1560381"/>
                <a:gd name="connsiteY5" fmla="*/ 491743 h 1119704"/>
                <a:gd name="connsiteX6" fmla="*/ 525804 w 1560381"/>
                <a:gd name="connsiteY6" fmla="*/ 666271 h 1119704"/>
                <a:gd name="connsiteX7" fmla="*/ 580105 w 1560381"/>
                <a:gd name="connsiteY7" fmla="*/ 833949 h 1119704"/>
                <a:gd name="connsiteX8" fmla="*/ 627730 w 1560381"/>
                <a:gd name="connsiteY8" fmla="*/ 979659 h 1119704"/>
                <a:gd name="connsiteX9" fmla="*/ 703908 w 1560381"/>
                <a:gd name="connsiteY9" fmla="*/ 1073936 h 1119704"/>
                <a:gd name="connsiteX10" fmla="*/ 921059 w 1560381"/>
                <a:gd name="connsiteY10" fmla="*/ 1115916 h 1119704"/>
                <a:gd name="connsiteX11" fmla="*/ 1196372 w 1560381"/>
                <a:gd name="connsiteY11" fmla="*/ 982039 h 1119704"/>
                <a:gd name="connsiteX12" fmla="*/ 1536332 w 1560381"/>
                <a:gd name="connsiteY12" fmla="*/ 875860 h 1119704"/>
                <a:gd name="connsiteX13" fmla="*/ 1528853 w 1560381"/>
                <a:gd name="connsiteY13" fmla="*/ 251957 h 1119704"/>
                <a:gd name="connsiteX14" fmla="*/ 1500203 w 1560381"/>
                <a:gd name="connsiteY14" fmla="*/ 22090 h 1119704"/>
                <a:gd name="connsiteX0" fmla="*/ 0 w 1533733"/>
                <a:gd name="connsiteY0" fmla="*/ 455371 h 1118373"/>
                <a:gd name="connsiteX1" fmla="*/ 49658 w 1533733"/>
                <a:gd name="connsiteY1" fmla="*/ 374409 h 1118373"/>
                <a:gd name="connsiteX2" fmla="*/ 123825 w 1533733"/>
                <a:gd name="connsiteY2" fmla="*/ 300100 h 1118373"/>
                <a:gd name="connsiteX3" fmla="*/ 231462 w 1533733"/>
                <a:gd name="connsiteY3" fmla="*/ 272475 h 1118373"/>
                <a:gd name="connsiteX4" fmla="*/ 381063 w 1533733"/>
                <a:gd name="connsiteY4" fmla="*/ 322002 h 1118373"/>
                <a:gd name="connsiteX5" fmla="*/ 461982 w 1533733"/>
                <a:gd name="connsiteY5" fmla="*/ 490412 h 1118373"/>
                <a:gd name="connsiteX6" fmla="*/ 525804 w 1533733"/>
                <a:gd name="connsiteY6" fmla="*/ 664940 h 1118373"/>
                <a:gd name="connsiteX7" fmla="*/ 580105 w 1533733"/>
                <a:gd name="connsiteY7" fmla="*/ 832618 h 1118373"/>
                <a:gd name="connsiteX8" fmla="*/ 627730 w 1533733"/>
                <a:gd name="connsiteY8" fmla="*/ 978328 h 1118373"/>
                <a:gd name="connsiteX9" fmla="*/ 703908 w 1533733"/>
                <a:gd name="connsiteY9" fmla="*/ 1072605 h 1118373"/>
                <a:gd name="connsiteX10" fmla="*/ 921059 w 1533733"/>
                <a:gd name="connsiteY10" fmla="*/ 1114585 h 1118373"/>
                <a:gd name="connsiteX11" fmla="*/ 1196372 w 1533733"/>
                <a:gd name="connsiteY11" fmla="*/ 980708 h 1118373"/>
                <a:gd name="connsiteX12" fmla="*/ 1344526 w 1533733"/>
                <a:gd name="connsiteY12" fmla="*/ 771583 h 1118373"/>
                <a:gd name="connsiteX13" fmla="*/ 1528853 w 1533733"/>
                <a:gd name="connsiteY13" fmla="*/ 250626 h 1118373"/>
                <a:gd name="connsiteX14" fmla="*/ 1500203 w 1533733"/>
                <a:gd name="connsiteY14" fmla="*/ 20759 h 1118373"/>
                <a:gd name="connsiteX0" fmla="*/ 0 w 1500203"/>
                <a:gd name="connsiteY0" fmla="*/ 443868 h 1106870"/>
                <a:gd name="connsiteX1" fmla="*/ 49658 w 1500203"/>
                <a:gd name="connsiteY1" fmla="*/ 362906 h 1106870"/>
                <a:gd name="connsiteX2" fmla="*/ 123825 w 1500203"/>
                <a:gd name="connsiteY2" fmla="*/ 288597 h 1106870"/>
                <a:gd name="connsiteX3" fmla="*/ 231462 w 1500203"/>
                <a:gd name="connsiteY3" fmla="*/ 260972 h 1106870"/>
                <a:gd name="connsiteX4" fmla="*/ 381063 w 1500203"/>
                <a:gd name="connsiteY4" fmla="*/ 310499 h 1106870"/>
                <a:gd name="connsiteX5" fmla="*/ 461982 w 1500203"/>
                <a:gd name="connsiteY5" fmla="*/ 478909 h 1106870"/>
                <a:gd name="connsiteX6" fmla="*/ 525804 w 1500203"/>
                <a:gd name="connsiteY6" fmla="*/ 653437 h 1106870"/>
                <a:gd name="connsiteX7" fmla="*/ 580105 w 1500203"/>
                <a:gd name="connsiteY7" fmla="*/ 821115 h 1106870"/>
                <a:gd name="connsiteX8" fmla="*/ 627730 w 1500203"/>
                <a:gd name="connsiteY8" fmla="*/ 966825 h 1106870"/>
                <a:gd name="connsiteX9" fmla="*/ 703908 w 1500203"/>
                <a:gd name="connsiteY9" fmla="*/ 1061102 h 1106870"/>
                <a:gd name="connsiteX10" fmla="*/ 921059 w 1500203"/>
                <a:gd name="connsiteY10" fmla="*/ 1103082 h 1106870"/>
                <a:gd name="connsiteX11" fmla="*/ 1196372 w 1500203"/>
                <a:gd name="connsiteY11" fmla="*/ 969205 h 1106870"/>
                <a:gd name="connsiteX12" fmla="*/ 1344526 w 1500203"/>
                <a:gd name="connsiteY12" fmla="*/ 760080 h 1106870"/>
                <a:gd name="connsiteX13" fmla="*/ 1445022 w 1500203"/>
                <a:gd name="connsiteY13" fmla="*/ 559385 h 1106870"/>
                <a:gd name="connsiteX14" fmla="*/ 1500203 w 1500203"/>
                <a:gd name="connsiteY14" fmla="*/ 9256 h 1106870"/>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5022 w 1530690"/>
                <a:gd name="connsiteY13" fmla="*/ 298988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4039 w 1530690"/>
                <a:gd name="connsiteY12" fmla="*/ 614072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01121 w 1530690"/>
                <a:gd name="connsiteY13" fmla="*/ 497263 h 842685"/>
                <a:gd name="connsiteX14" fmla="*/ 1530690 w 1530690"/>
                <a:gd name="connsiteY14" fmla="*/ 114850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706"/>
                <a:gd name="connsiteX1" fmla="*/ 49658 w 1492582"/>
                <a:gd name="connsiteY1" fmla="*/ 102509 h 842706"/>
                <a:gd name="connsiteX2" fmla="*/ 123825 w 1492582"/>
                <a:gd name="connsiteY2" fmla="*/ 28200 h 842706"/>
                <a:gd name="connsiteX3" fmla="*/ 231462 w 1492582"/>
                <a:gd name="connsiteY3" fmla="*/ 575 h 842706"/>
                <a:gd name="connsiteX4" fmla="*/ 381063 w 1492582"/>
                <a:gd name="connsiteY4" fmla="*/ 50102 h 842706"/>
                <a:gd name="connsiteX5" fmla="*/ 461982 w 1492582"/>
                <a:gd name="connsiteY5" fmla="*/ 218512 h 842706"/>
                <a:gd name="connsiteX6" fmla="*/ 525804 w 1492582"/>
                <a:gd name="connsiteY6" fmla="*/ 393040 h 842706"/>
                <a:gd name="connsiteX7" fmla="*/ 580105 w 1492582"/>
                <a:gd name="connsiteY7" fmla="*/ 560718 h 842706"/>
                <a:gd name="connsiteX8" fmla="*/ 627730 w 1492582"/>
                <a:gd name="connsiteY8" fmla="*/ 706428 h 842706"/>
                <a:gd name="connsiteX9" fmla="*/ 738205 w 1492582"/>
                <a:gd name="connsiteY9" fmla="*/ 804518 h 842706"/>
                <a:gd name="connsiteX10" fmla="*/ 921059 w 1492582"/>
                <a:gd name="connsiteY10" fmla="*/ 842685 h 842706"/>
                <a:gd name="connsiteX11" fmla="*/ 1146831 w 1492582"/>
                <a:gd name="connsiteY11" fmla="*/ 800318 h 842706"/>
                <a:gd name="connsiteX12" fmla="*/ 1317850 w 1492582"/>
                <a:gd name="connsiteY12" fmla="*/ 671268 h 842706"/>
                <a:gd name="connsiteX13" fmla="*/ 1427797 w 1492582"/>
                <a:gd name="connsiteY13" fmla="*/ 516329 h 842706"/>
                <a:gd name="connsiteX14" fmla="*/ 1492582 w 1492582"/>
                <a:gd name="connsiteY14" fmla="*/ 366512 h 842706"/>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61982 w 1492582"/>
                <a:gd name="connsiteY5" fmla="*/ 218512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81036 w 1492582"/>
                <a:gd name="connsiteY5" fmla="*/ 221164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2582" h="842710" extrusionOk="0">
                  <a:moveTo>
                    <a:pt x="0" y="183471"/>
                  </a:moveTo>
                  <a:cubicBezTo>
                    <a:pt x="25400" y="153705"/>
                    <a:pt x="29021" y="128388"/>
                    <a:pt x="49658" y="102509"/>
                  </a:cubicBezTo>
                  <a:cubicBezTo>
                    <a:pt x="70296" y="76631"/>
                    <a:pt x="93524" y="45189"/>
                    <a:pt x="123825" y="28200"/>
                  </a:cubicBezTo>
                  <a:cubicBezTo>
                    <a:pt x="154126" y="11211"/>
                    <a:pt x="188589" y="-3075"/>
                    <a:pt x="231462" y="575"/>
                  </a:cubicBezTo>
                  <a:cubicBezTo>
                    <a:pt x="274335" y="4225"/>
                    <a:pt x="339468" y="13337"/>
                    <a:pt x="381063" y="50102"/>
                  </a:cubicBezTo>
                  <a:cubicBezTo>
                    <a:pt x="422658" y="86867"/>
                    <a:pt x="456913" y="164008"/>
                    <a:pt x="481036" y="221164"/>
                  </a:cubicBezTo>
                  <a:cubicBezTo>
                    <a:pt x="505159" y="278320"/>
                    <a:pt x="509293" y="336448"/>
                    <a:pt x="525804" y="393040"/>
                  </a:cubicBezTo>
                  <a:cubicBezTo>
                    <a:pt x="542316" y="449632"/>
                    <a:pt x="559765" y="511029"/>
                    <a:pt x="580105" y="560718"/>
                  </a:cubicBezTo>
                  <a:cubicBezTo>
                    <a:pt x="600445" y="610407"/>
                    <a:pt x="621494" y="650543"/>
                    <a:pt x="647844" y="691176"/>
                  </a:cubicBezTo>
                  <a:cubicBezTo>
                    <a:pt x="674194" y="731809"/>
                    <a:pt x="692669" y="779267"/>
                    <a:pt x="738205" y="804518"/>
                  </a:cubicBezTo>
                  <a:cubicBezTo>
                    <a:pt x="783741" y="829769"/>
                    <a:pt x="852955" y="843385"/>
                    <a:pt x="921059" y="842685"/>
                  </a:cubicBezTo>
                  <a:cubicBezTo>
                    <a:pt x="989163" y="841985"/>
                    <a:pt x="1080699" y="828887"/>
                    <a:pt x="1146831" y="800318"/>
                  </a:cubicBezTo>
                  <a:cubicBezTo>
                    <a:pt x="1212963" y="771749"/>
                    <a:pt x="1271022" y="718599"/>
                    <a:pt x="1317850" y="671268"/>
                  </a:cubicBezTo>
                  <a:cubicBezTo>
                    <a:pt x="1364678" y="623937"/>
                    <a:pt x="1398675" y="567122"/>
                    <a:pt x="1427797" y="516329"/>
                  </a:cubicBezTo>
                  <a:cubicBezTo>
                    <a:pt x="1456919" y="465536"/>
                    <a:pt x="1440586" y="484863"/>
                    <a:pt x="1492582" y="366512"/>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28" name="Rectangle 15"/>
          <p:cNvSpPr>
            <a:spLocks noChangeArrowheads="1"/>
          </p:cNvSpPr>
          <p:nvPr/>
        </p:nvSpPr>
        <p:spPr bwMode="auto">
          <a:xfrm>
            <a:off x="5852629"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400">
                <a:latin typeface="Calibri"/>
                <a:ea typeface="Calibri"/>
                <a:cs typeface="Times New Roman"/>
              </a:rPr>
              <a:t>②</a:t>
            </a:r>
            <a:endParaRPr lang="de-DE" sz="2400"/>
          </a:p>
        </p:txBody>
      </p:sp>
      <p:sp>
        <p:nvSpPr>
          <p:cNvPr id="29" name="Rectangle 15"/>
          <p:cNvSpPr>
            <a:spLocks noChangeArrowheads="1"/>
          </p:cNvSpPr>
          <p:nvPr/>
        </p:nvSpPr>
        <p:spPr bwMode="auto">
          <a:xfrm>
            <a:off x="8873715" y="5783667"/>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400">
                <a:latin typeface="Calibri"/>
                <a:ea typeface="Calibri"/>
                <a:cs typeface="Times New Roman"/>
              </a:rPr>
              <a:t>③</a:t>
            </a:r>
            <a:endParaRPr lang="de-DE"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30.09.2023</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9</a:t>
            </a:fld>
            <a:endParaRPr lang="de-DE"/>
          </a:p>
        </p:txBody>
      </p:sp>
      <p:sp>
        <p:nvSpPr>
          <p:cNvPr id="4" name="Rectangle 15"/>
          <p:cNvSpPr>
            <a:spLocks noChangeArrowheads="1"/>
          </p:cNvSpPr>
          <p:nvPr/>
        </p:nvSpPr>
        <p:spPr bwMode="auto">
          <a:xfrm>
            <a:off x="2138214" y="908720"/>
            <a:ext cx="7139136"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800" dirty="0" smtClean="0">
                <a:latin typeface="Calibri"/>
                <a:ea typeface="Calibri"/>
                <a:cs typeface="Times New Roman"/>
              </a:rPr>
              <a:t>Na </a:t>
            </a:r>
            <a:r>
              <a:rPr lang="pl" sz="2800" dirty="0">
                <a:latin typeface="Calibri"/>
                <a:ea typeface="Calibri"/>
                <a:cs typeface="Times New Roman"/>
              </a:rPr>
              <a:t>którym wykresie </a:t>
            </a:r>
            <a:r>
              <a:rPr lang="pl" sz="2800" dirty="0" smtClean="0">
                <a:latin typeface="Calibri"/>
                <a:ea typeface="Calibri"/>
                <a:cs typeface="Times New Roman"/>
              </a:rPr>
              <a:t>„nie </a:t>
            </a:r>
            <a:r>
              <a:rPr lang="pl" sz="2800" dirty="0">
                <a:latin typeface="Calibri"/>
                <a:ea typeface="Calibri"/>
                <a:cs typeface="Times New Roman"/>
              </a:rPr>
              <a:t>można </a:t>
            </a:r>
            <a:r>
              <a:rPr lang="pl" sz="2800" dirty="0" smtClean="0">
                <a:latin typeface="Calibri"/>
                <a:ea typeface="Calibri"/>
                <a:cs typeface="Times New Roman"/>
              </a:rPr>
              <a:t>chodzić”?</a:t>
            </a:r>
            <a:endParaRPr lang="en-US" sz="2800" i="1" dirty="0"/>
          </a:p>
        </p:txBody>
      </p:sp>
      <p:grpSp>
        <p:nvGrpSpPr>
          <p:cNvPr id="5" name="Gruppieren 4"/>
          <p:cNvGrpSpPr/>
          <p:nvPr/>
        </p:nvGrpSpPr>
        <p:grpSpPr bwMode="auto">
          <a:xfrm>
            <a:off x="2225776" y="2242724"/>
            <a:ext cx="2203695" cy="1834348"/>
            <a:chOff x="194710" y="148816"/>
            <a:chExt cx="1754389" cy="1500913"/>
          </a:xfrm>
        </p:grpSpPr>
        <p:grpSp>
          <p:nvGrpSpPr>
            <p:cNvPr id="6" name="Gruppieren 5"/>
            <p:cNvGrpSpPr/>
            <p:nvPr/>
          </p:nvGrpSpPr>
          <p:grpSpPr bwMode="auto">
            <a:xfrm>
              <a:off x="194710" y="148816"/>
              <a:ext cx="1754389" cy="1500913"/>
              <a:chOff x="194710" y="148825"/>
              <a:chExt cx="1754389" cy="1501001"/>
            </a:xfrm>
          </p:grpSpPr>
          <p:cxnSp>
            <p:nvCxnSpPr>
              <p:cNvPr id="8" name="Gerade Verbindung mit Pfeil 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0" name="Gerade Verbindung mit Pfeil 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600">
                    <a:latin typeface="Calibri"/>
                    <a:ea typeface="Calibri"/>
                    <a:cs typeface="Times New Roman"/>
                  </a:rPr>
                  <a:t>czas</a:t>
                </a:r>
                <a:endParaRPr lang="de-DE" sz="1100">
                  <a:latin typeface="Calibri"/>
                  <a:ea typeface="Calibri"/>
                  <a:cs typeface="Times New Roman"/>
                </a:endParaRPr>
              </a:p>
            </p:txBody>
          </p:sp>
        </p:grpSp>
        <p:sp>
          <p:nvSpPr>
            <p:cNvPr id="7" name="Freihandform: Form 6"/>
            <p:cNvSpPr/>
            <p:nvPr/>
          </p:nvSpPr>
          <p:spPr bwMode="auto">
            <a:xfrm>
              <a:off x="224287" y="491706"/>
              <a:ext cx="1657350" cy="955472"/>
            </a:xfrm>
            <a:custGeom>
              <a:avLst/>
              <a:gdLst>
                <a:gd name="connsiteX0" fmla="*/ 0 w 1657350"/>
                <a:gd name="connsiteY0" fmla="*/ 955472 h 955472"/>
                <a:gd name="connsiteX1" fmla="*/ 371475 w 1657350"/>
                <a:gd name="connsiteY1" fmla="*/ 574472 h 955472"/>
                <a:gd name="connsiteX2" fmla="*/ 561975 w 1657350"/>
                <a:gd name="connsiteY2" fmla="*/ 107747 h 955472"/>
                <a:gd name="connsiteX3" fmla="*/ 1047750 w 1657350"/>
                <a:gd name="connsiteY3" fmla="*/ 22022 h 955472"/>
                <a:gd name="connsiteX4" fmla="*/ 1295400 w 1657350"/>
                <a:gd name="connsiteY4" fmla="*/ 422072 h 955472"/>
                <a:gd name="connsiteX5" fmla="*/ 1485900 w 1657350"/>
                <a:gd name="connsiteY5" fmla="*/ 622097 h 955472"/>
                <a:gd name="connsiteX6" fmla="*/ 1657350 w 1657350"/>
                <a:gd name="connsiteY6" fmla="*/ 660197 h 95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955472" extrusionOk="0">
                  <a:moveTo>
                    <a:pt x="0" y="955472"/>
                  </a:moveTo>
                  <a:cubicBezTo>
                    <a:pt x="138906" y="835615"/>
                    <a:pt x="277813" y="715759"/>
                    <a:pt x="371475" y="574472"/>
                  </a:cubicBezTo>
                  <a:cubicBezTo>
                    <a:pt x="465138" y="433184"/>
                    <a:pt x="449263" y="199822"/>
                    <a:pt x="561975" y="107747"/>
                  </a:cubicBezTo>
                  <a:cubicBezTo>
                    <a:pt x="674688" y="15672"/>
                    <a:pt x="925513" y="-30365"/>
                    <a:pt x="1047750" y="22022"/>
                  </a:cubicBezTo>
                  <a:cubicBezTo>
                    <a:pt x="1169987" y="74409"/>
                    <a:pt x="1222375" y="322060"/>
                    <a:pt x="1295400" y="422072"/>
                  </a:cubicBezTo>
                  <a:cubicBezTo>
                    <a:pt x="1368425" y="522084"/>
                    <a:pt x="1425575" y="582409"/>
                    <a:pt x="1485900" y="622097"/>
                  </a:cubicBezTo>
                  <a:cubicBezTo>
                    <a:pt x="1546225" y="661785"/>
                    <a:pt x="1601787" y="660991"/>
                    <a:pt x="1657350" y="660197"/>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8" name="Gruppieren 17"/>
          <p:cNvGrpSpPr/>
          <p:nvPr/>
        </p:nvGrpSpPr>
        <p:grpSpPr bwMode="auto">
          <a:xfrm>
            <a:off x="7628184" y="2242724"/>
            <a:ext cx="2153858" cy="1834348"/>
            <a:chOff x="3470566" y="2497696"/>
            <a:chExt cx="1754389" cy="1500913"/>
          </a:xfrm>
        </p:grpSpPr>
        <p:grpSp>
          <p:nvGrpSpPr>
            <p:cNvPr id="12" name="Gruppieren 11"/>
            <p:cNvGrpSpPr/>
            <p:nvPr/>
          </p:nvGrpSpPr>
          <p:grpSpPr bwMode="auto">
            <a:xfrm>
              <a:off x="3470566" y="2497696"/>
              <a:ext cx="1754389" cy="1500913"/>
              <a:chOff x="194710" y="148825"/>
              <a:chExt cx="1754389" cy="1501001"/>
            </a:xfrm>
          </p:grpSpPr>
          <p:cxnSp>
            <p:nvCxnSpPr>
              <p:cNvPr id="14" name="Gerade Verbindung mit Pfeil 1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6" name="Gerade Verbindung mit Pfeil 1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7" name="Rechteck 1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600">
                    <a:latin typeface="Calibri"/>
                    <a:ea typeface="Calibri"/>
                    <a:cs typeface="Times New Roman"/>
                  </a:rPr>
                  <a:t>czas</a:t>
                </a:r>
                <a:endParaRPr lang="de-DE" sz="1100">
                  <a:latin typeface="Calibri"/>
                  <a:ea typeface="Calibri"/>
                  <a:cs typeface="Times New Roman"/>
                </a:endParaRPr>
              </a:p>
            </p:txBody>
          </p:sp>
        </p:grpSp>
        <p:sp>
          <p:nvSpPr>
            <p:cNvPr id="13" name="Freihandform: Form 12"/>
            <p:cNvSpPr/>
            <p:nvPr/>
          </p:nvSpPr>
          <p:spPr bwMode="auto">
            <a:xfrm>
              <a:off x="3500011" y="2668285"/>
              <a:ext cx="1657350" cy="1129030"/>
            </a:xfrm>
            <a:custGeom>
              <a:avLst/>
              <a:gdLst>
                <a:gd name="connsiteX0" fmla="*/ 0 w 1657350"/>
                <a:gd name="connsiteY0" fmla="*/ 0 h 1129237"/>
                <a:gd name="connsiteX1" fmla="*/ 133350 w 1657350"/>
                <a:gd name="connsiteY1" fmla="*/ 933450 h 1129237"/>
                <a:gd name="connsiteX2" fmla="*/ 581025 w 1657350"/>
                <a:gd name="connsiteY2" fmla="*/ 1095375 h 1129237"/>
                <a:gd name="connsiteX3" fmla="*/ 1657350 w 1657350"/>
                <a:gd name="connsiteY3" fmla="*/ 466725 h 1129237"/>
                <a:gd name="connsiteX4" fmla="*/ 1657350 w 1657350"/>
                <a:gd name="connsiteY4" fmla="*/ 466725 h 112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129237" extrusionOk="0">
                  <a:moveTo>
                    <a:pt x="0" y="0"/>
                  </a:moveTo>
                  <a:cubicBezTo>
                    <a:pt x="18256" y="375444"/>
                    <a:pt x="36513" y="750888"/>
                    <a:pt x="133350" y="933450"/>
                  </a:cubicBezTo>
                  <a:cubicBezTo>
                    <a:pt x="230187" y="1116012"/>
                    <a:pt x="327025" y="1173162"/>
                    <a:pt x="581025" y="1095375"/>
                  </a:cubicBezTo>
                  <a:cubicBezTo>
                    <a:pt x="835025" y="1017588"/>
                    <a:pt x="1657350" y="466725"/>
                    <a:pt x="1657350" y="466725"/>
                  </a:cubicBezTo>
                  <a:lnTo>
                    <a:pt x="1657350" y="466725"/>
                  </a:ln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5" name="Gruppieren 24"/>
          <p:cNvGrpSpPr/>
          <p:nvPr/>
        </p:nvGrpSpPr>
        <p:grpSpPr bwMode="auto">
          <a:xfrm>
            <a:off x="4813282" y="2192180"/>
            <a:ext cx="2247738" cy="1884892"/>
            <a:chOff x="194710" y="148816"/>
            <a:chExt cx="1754389" cy="1500913"/>
          </a:xfrm>
        </p:grpSpPr>
        <p:grpSp>
          <p:nvGrpSpPr>
            <p:cNvPr id="26" name="Gruppieren 25"/>
            <p:cNvGrpSpPr/>
            <p:nvPr/>
          </p:nvGrpSpPr>
          <p:grpSpPr bwMode="auto">
            <a:xfrm>
              <a:off x="194710" y="148816"/>
              <a:ext cx="1754389" cy="1500913"/>
              <a:chOff x="194710" y="148825"/>
              <a:chExt cx="1754389" cy="1501001"/>
            </a:xfrm>
          </p:grpSpPr>
          <p:cxnSp>
            <p:nvCxnSpPr>
              <p:cNvPr id="28" name="Gerade Verbindung mit Pfeil 2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30" name="Gerade Verbindung mit Pfeil 2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31" name="Rechteck 3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pl" sz="600">
                    <a:latin typeface="Calibri"/>
                    <a:ea typeface="Calibri"/>
                    <a:cs typeface="Times New Roman"/>
                  </a:rPr>
                  <a:t>czas</a:t>
                </a:r>
                <a:endParaRPr lang="de-DE" sz="1100">
                  <a:latin typeface="Calibri"/>
                  <a:ea typeface="Calibri"/>
                  <a:cs typeface="Times New Roman"/>
                </a:endParaRPr>
              </a:p>
            </p:txBody>
          </p:sp>
        </p:grpSp>
        <p:sp>
          <p:nvSpPr>
            <p:cNvPr id="27" name="Freihandform: Form 26"/>
            <p:cNvSpPr/>
            <p:nvPr/>
          </p:nvSpPr>
          <p:spPr bwMode="auto">
            <a:xfrm>
              <a:off x="232913" y="267418"/>
              <a:ext cx="1613624" cy="1028708"/>
            </a:xfrm>
            <a:custGeom>
              <a:avLst/>
              <a:gdLst>
                <a:gd name="connsiteX0" fmla="*/ 0 w 1613624"/>
                <a:gd name="connsiteY0" fmla="*/ 1028708 h 1028708"/>
                <a:gd name="connsiteX1" fmla="*/ 542925 w 1613624"/>
                <a:gd name="connsiteY1" fmla="*/ 885833 h 1028708"/>
                <a:gd name="connsiteX2" fmla="*/ 619125 w 1613624"/>
                <a:gd name="connsiteY2" fmla="*/ 600083 h 1028708"/>
                <a:gd name="connsiteX3" fmla="*/ 409575 w 1613624"/>
                <a:gd name="connsiteY3" fmla="*/ 314333 h 1028708"/>
                <a:gd name="connsiteX4" fmla="*/ 1009650 w 1613624"/>
                <a:gd name="connsiteY4" fmla="*/ 8 h 1028708"/>
                <a:gd name="connsiteX5" fmla="*/ 1266825 w 1613624"/>
                <a:gd name="connsiteY5" fmla="*/ 323858 h 1028708"/>
                <a:gd name="connsiteX6" fmla="*/ 1504950 w 1613624"/>
                <a:gd name="connsiteY6" fmla="*/ 581033 h 1028708"/>
                <a:gd name="connsiteX7" fmla="*/ 1609725 w 1613624"/>
                <a:gd name="connsiteY7" fmla="*/ 590558 h 1028708"/>
                <a:gd name="connsiteX8" fmla="*/ 1581150 w 1613624"/>
                <a:gd name="connsiteY8" fmla="*/ 590558 h 10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624" h="1028708" extrusionOk="0">
                  <a:moveTo>
                    <a:pt x="0" y="1028708"/>
                  </a:moveTo>
                  <a:cubicBezTo>
                    <a:pt x="219868" y="992989"/>
                    <a:pt x="439737" y="957271"/>
                    <a:pt x="542925" y="885833"/>
                  </a:cubicBezTo>
                  <a:cubicBezTo>
                    <a:pt x="646113" y="814395"/>
                    <a:pt x="641350" y="695333"/>
                    <a:pt x="619125" y="600083"/>
                  </a:cubicBezTo>
                  <a:cubicBezTo>
                    <a:pt x="596900" y="504833"/>
                    <a:pt x="344488" y="414345"/>
                    <a:pt x="409575" y="314333"/>
                  </a:cubicBezTo>
                  <a:cubicBezTo>
                    <a:pt x="474662" y="214321"/>
                    <a:pt x="866775" y="-1579"/>
                    <a:pt x="1009650" y="8"/>
                  </a:cubicBezTo>
                  <a:cubicBezTo>
                    <a:pt x="1152525" y="1595"/>
                    <a:pt x="1184275" y="227021"/>
                    <a:pt x="1266825" y="323858"/>
                  </a:cubicBezTo>
                  <a:cubicBezTo>
                    <a:pt x="1349375" y="420695"/>
                    <a:pt x="1447800" y="536583"/>
                    <a:pt x="1504950" y="581033"/>
                  </a:cubicBezTo>
                  <a:cubicBezTo>
                    <a:pt x="1562100" y="625483"/>
                    <a:pt x="1597025" y="588971"/>
                    <a:pt x="1609725" y="590558"/>
                  </a:cubicBezTo>
                  <a:cubicBezTo>
                    <a:pt x="1622425" y="592145"/>
                    <a:pt x="1601787" y="591351"/>
                    <a:pt x="1581150" y="590558"/>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32" name="Rectangle 15"/>
          <p:cNvSpPr>
            <a:spLocks noChangeArrowheads="1"/>
          </p:cNvSpPr>
          <p:nvPr/>
        </p:nvSpPr>
        <p:spPr bwMode="auto">
          <a:xfrm>
            <a:off x="2639617" y="408659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400">
                <a:latin typeface="Calibri"/>
                <a:ea typeface="Calibri"/>
                <a:cs typeface="Times New Roman"/>
              </a:rPr>
              <a:t>①</a:t>
            </a:r>
            <a:endParaRPr lang="de-DE" sz="2400"/>
          </a:p>
        </p:txBody>
      </p:sp>
      <p:sp>
        <p:nvSpPr>
          <p:cNvPr id="33" name="Rectangle 15"/>
          <p:cNvSpPr>
            <a:spLocks noChangeArrowheads="1"/>
          </p:cNvSpPr>
          <p:nvPr/>
        </p:nvSpPr>
        <p:spPr bwMode="auto">
          <a:xfrm>
            <a:off x="5668613" y="4086600"/>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400">
                <a:latin typeface="Calibri"/>
                <a:ea typeface="Calibri"/>
                <a:cs typeface="Times New Roman"/>
              </a:rPr>
              <a:t>②</a:t>
            </a:r>
            <a:endParaRPr lang="de-DE" sz="2400"/>
          </a:p>
        </p:txBody>
      </p:sp>
      <p:sp>
        <p:nvSpPr>
          <p:cNvPr id="34" name="Rectangle 15"/>
          <p:cNvSpPr>
            <a:spLocks noChangeArrowheads="1"/>
          </p:cNvSpPr>
          <p:nvPr/>
        </p:nvSpPr>
        <p:spPr bwMode="auto">
          <a:xfrm>
            <a:off x="8689699" y="4122116"/>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2400">
                <a:latin typeface="Calibri"/>
                <a:ea typeface="Calibri"/>
                <a:cs typeface="Times New Roman"/>
              </a:rPr>
              <a:t>③</a:t>
            </a:r>
            <a:endParaRPr lang="de-DE" sz="2400"/>
          </a:p>
        </p:txBody>
      </p:sp>
      <p:sp>
        <p:nvSpPr>
          <p:cNvPr id="35" name="Rectangle 15"/>
          <p:cNvSpPr>
            <a:spLocks noChangeArrowheads="1"/>
          </p:cNvSpPr>
          <p:nvPr/>
        </p:nvSpPr>
        <p:spPr bwMode="auto">
          <a:xfrm>
            <a:off x="10897669" y="646911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pl" sz="1600" b="1">
                <a:latin typeface="Calibri"/>
                <a:ea typeface="Calibri"/>
                <a:cs typeface="Times New Roman"/>
              </a:rPr>
              <a:t>Lz-Pozycja B</a:t>
            </a:r>
            <a:endParaRPr lang="de-DE"/>
          </a:p>
        </p:txBody>
      </p:sp>
      <p:sp>
        <p:nvSpPr>
          <p:cNvPr id="36" name="Rechteck 35"/>
          <p:cNvSpPr/>
          <p:nvPr/>
        </p:nvSpPr>
        <p:spPr bwMode="auto">
          <a:xfrm rot="16199998">
            <a:off x="1287827" y="2396175"/>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600">
                <a:latin typeface="Calibri"/>
                <a:ea typeface="Calibri"/>
                <a:cs typeface="Times New Roman"/>
              </a:rPr>
              <a:t>Czujnik odległości</a:t>
            </a:r>
            <a:endParaRPr lang="de-DE" sz="1100">
              <a:latin typeface="Calibri"/>
              <a:ea typeface="Calibri"/>
              <a:cs typeface="Times New Roman"/>
            </a:endParaRPr>
          </a:p>
        </p:txBody>
      </p:sp>
      <p:sp>
        <p:nvSpPr>
          <p:cNvPr id="37" name="Rechteck 36"/>
          <p:cNvSpPr/>
          <p:nvPr/>
        </p:nvSpPr>
        <p:spPr bwMode="auto">
          <a:xfrm rot="16199998">
            <a:off x="3891736" y="2337431"/>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600">
                <a:latin typeface="Calibri"/>
                <a:ea typeface="Calibri"/>
                <a:cs typeface="Times New Roman"/>
              </a:rPr>
              <a:t>Czujnik odległości</a:t>
            </a:r>
            <a:endParaRPr lang="de-DE" sz="1100">
              <a:latin typeface="Calibri"/>
              <a:ea typeface="Calibri"/>
              <a:cs typeface="Times New Roman"/>
            </a:endParaRPr>
          </a:p>
        </p:txBody>
      </p:sp>
      <p:sp>
        <p:nvSpPr>
          <p:cNvPr id="38" name="Rechteck 37"/>
          <p:cNvSpPr/>
          <p:nvPr/>
        </p:nvSpPr>
        <p:spPr bwMode="auto">
          <a:xfrm rot="16199998">
            <a:off x="6702110" y="2373863"/>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pl" sz="600">
                <a:latin typeface="Calibri"/>
                <a:ea typeface="Calibri"/>
                <a:cs typeface="Times New Roman"/>
              </a:rPr>
              <a:t>Czujnik odległości</a:t>
            </a:r>
            <a:endParaRPr lang="de-DE" sz="1100">
              <a:latin typeface="Calibri"/>
              <a:ea typeface="Calibri"/>
              <a:cs typeface="Times New Roman"/>
            </a:endParaRPr>
          </a:p>
        </p:txBody>
      </p:sp>
    </p:spTree>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Vorlage_PowerpointPräsentation_PH-Ludwigsburg</Template>
  <TotalTime>81</TotalTime>
  <Words>330</Words>
  <Application>Microsoft Office PowerPoint</Application>
  <DocSecurity>0</DocSecurity>
  <PresentationFormat>Panoramiczny</PresentationFormat>
  <Paragraphs>103</Paragraphs>
  <Slides>10</Slides>
  <Notes>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Times New Roman</vt:lpstr>
      <vt:lpstr>Wingdings</vt:lpstr>
      <vt:lpstr>2_Office</vt:lpstr>
      <vt:lpstr>Temperatura</vt:lpstr>
      <vt:lpstr>Wykresy marszu</vt:lpstr>
      <vt:lpstr>Prezentacja programu PowerPoint</vt:lpstr>
      <vt:lpstr>Prezentacja programu PowerPoint</vt:lpstr>
      <vt:lpstr>„Język wykresów”</vt:lpstr>
      <vt:lpstr>„Język wykresów”</vt:lpstr>
      <vt:lpstr>Prezentacja programu PowerPoint</vt:lpstr>
      <vt:lpstr>Prezentacja programu PowerPoint</vt:lpstr>
      <vt:lpstr>Prezentacja programu PowerPoint</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subject/>
  <dc:creator>Banz, Tobias</dc:creator>
  <cp:keywords/>
  <dc:description/>
  <cp:lastModifiedBy>D</cp:lastModifiedBy>
  <cp:revision>45</cp:revision>
  <dcterms:created xsi:type="dcterms:W3CDTF">2016-07-06T12:58:37Z</dcterms:created>
  <dcterms:modified xsi:type="dcterms:W3CDTF">2023-09-30T19:14:57Z</dcterms:modified>
  <cp:category/>
  <dc:identifier/>
  <cp:contentStatus/>
  <dc:language/>
  <cp:version/>
</cp:coreProperties>
</file>